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70" r:id="rId5"/>
    <p:sldId id="271" r:id="rId6"/>
    <p:sldId id="267" r:id="rId7"/>
    <p:sldId id="269" r:id="rId8"/>
    <p:sldId id="268" r:id="rId9"/>
    <p:sldId id="273" r:id="rId10"/>
    <p:sldId id="272" r:id="rId11"/>
    <p:sldId id="265" r:id="rId12"/>
    <p:sldId id="277" r:id="rId13"/>
    <p:sldId id="276" r:id="rId14"/>
    <p:sldId id="275" r:id="rId15"/>
    <p:sldId id="280" r:id="rId16"/>
    <p:sldId id="279" r:id="rId17"/>
    <p:sldId id="282" r:id="rId18"/>
    <p:sldId id="281" r:id="rId19"/>
    <p:sldId id="283" r:id="rId20"/>
    <p:sldId id="278" r:id="rId21"/>
    <p:sldId id="286" r:id="rId22"/>
    <p:sldId id="285" r:id="rId23"/>
    <p:sldId id="284" r:id="rId24"/>
    <p:sldId id="287" r:id="rId25"/>
    <p:sldId id="274" r:id="rId26"/>
    <p:sldId id="289" r:id="rId27"/>
    <p:sldId id="291" r:id="rId28"/>
    <p:sldId id="290" r:id="rId29"/>
    <p:sldId id="292" r:id="rId30"/>
    <p:sldId id="288" r:id="rId31"/>
    <p:sldId id="294" r:id="rId32"/>
    <p:sldId id="293" r:id="rId3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1" autoAdjust="0"/>
    <p:restoredTop sz="94660"/>
  </p:normalViewPr>
  <p:slideViewPr>
    <p:cSldViewPr showGuides="1">
      <p:cViewPr>
        <p:scale>
          <a:sx n="100" d="100"/>
          <a:sy n="100" d="100"/>
        </p:scale>
        <p:origin x="192" y="139"/>
      </p:cViewPr>
      <p:guideLst>
        <p:guide orient="horz" pos="1711"/>
        <p:guide pos="492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222972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771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13443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41835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07897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49174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877723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65680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61985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6428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60820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11BC7-093C-475A-9FAD-6423BAFE6E08}" type="datetimeFigureOut">
              <a:rPr lang="ru-RU" smtClean="0"/>
              <a:t>28.06.2015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DF029-53DF-4D49-85F5-6CAABADDE1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11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3.png"/><Relationship Id="rId1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image" Target="../media/image22.jpeg"/><Relationship Id="rId17" Type="http://schemas.openxmlformats.org/officeDocument/2006/relationships/image" Target="../media/image27.png"/><Relationship Id="rId2" Type="http://schemas.openxmlformats.org/officeDocument/2006/relationships/image" Target="../media/image3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7.gif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3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9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gif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267494"/>
            <a:ext cx="8424936" cy="720080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r>
              <a:rPr lang="ru-RU" sz="32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Adver Gothic" pitchFamily="34" charset="0"/>
              </a:rPr>
              <a:t>Экономика предприятия</a:t>
            </a:r>
            <a:endParaRPr lang="ru-RU" sz="3200" b="1" dirty="0">
              <a:ln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5776" y="1707653"/>
            <a:ext cx="5976664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ver Gothic" pitchFamily="34" charset="0"/>
              </a:rPr>
              <a:t>Факторы </a:t>
            </a:r>
          </a:p>
          <a:p>
            <a:r>
              <a:rPr lang="ru-RU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ver Gothic" pitchFamily="34" charset="0"/>
              </a:rPr>
              <a:t>производства и </a:t>
            </a:r>
          </a:p>
          <a:p>
            <a:r>
              <a:rPr lang="ru-RU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dver Gothic" pitchFamily="34" charset="0"/>
              </a:rPr>
              <a:t>факторные доходы</a:t>
            </a:r>
            <a:endParaRPr lang="ru-RU" sz="4000" b="1" dirty="0">
              <a:solidFill>
                <a:schemeClr val="tx1">
                  <a:lumMod val="75000"/>
                  <a:lumOff val="25000"/>
                </a:schemeClr>
              </a:solidFill>
              <a:latin typeface="Adver Gothic" pitchFamily="34" charset="0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6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3006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395536" y="411677"/>
            <a:ext cx="8456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Средства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производства не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создают никакой новой стоимости. </a:t>
            </a:r>
          </a:p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Они просто переносят её в новый продукт. 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44" y="3047654"/>
            <a:ext cx="1463056" cy="14630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438" y="1364674"/>
            <a:ext cx="1579552" cy="15795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91" y="3306087"/>
            <a:ext cx="1560223" cy="8776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17955"/>
            <a:ext cx="2880320" cy="324459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40" y="1645463"/>
            <a:ext cx="1144927" cy="115212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94" y="1645463"/>
            <a:ext cx="3903729" cy="21860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2589" y="3890541"/>
            <a:ext cx="4855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Новую,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прибавочную, 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стоимость </a:t>
            </a:r>
          </a:p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создаёт только работник.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5367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868 -0.00155 L 0.11198 0.1636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824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0.00093 L -0.11337 0.1374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691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556E-7 -1.61828E-6 L 0.08837 -0.16461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-824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3.86658E-6 L -0.12118 -0.1581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9" y="-790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Левая фигурная скобка 14"/>
          <p:cNvSpPr/>
          <p:nvPr/>
        </p:nvSpPr>
        <p:spPr>
          <a:xfrm>
            <a:off x="971600" y="411510"/>
            <a:ext cx="432048" cy="4305298"/>
          </a:xfrm>
          <a:prstGeom prst="leftBrace">
            <a:avLst>
              <a:gd name="adj1" fmla="val 82813"/>
              <a:gd name="adj2" fmla="val 5000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527173" y="408464"/>
            <a:ext cx="936104" cy="1366704"/>
          </a:xfrm>
          <a:prstGeom prst="rect">
            <a:avLst/>
          </a:prstGeom>
          <a:blipFill dpi="0" rotWithShape="1">
            <a:blip r:embed="rId4"/>
            <a:srcRect/>
            <a:stretch>
              <a:fillRect l="-58000" t="-42000" r="-68000" b="-62000"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527173" y="1775168"/>
            <a:ext cx="936104" cy="649570"/>
          </a:xfrm>
          <a:prstGeom prst="rect">
            <a:avLst/>
          </a:prstGeom>
          <a:blipFill dpi="0" rotWithShape="1">
            <a:blip r:embed="rId5"/>
            <a:srcRect/>
            <a:stretch>
              <a:fillRect l="-37000" t="-15000" r="-31000" b="-57000"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527173" y="2424738"/>
            <a:ext cx="936104" cy="649570"/>
          </a:xfrm>
          <a:prstGeom prst="rect">
            <a:avLst/>
          </a:prstGeom>
          <a:blipFill dpi="0" rotWithShape="1">
            <a:blip r:embed="rId6"/>
            <a:srcRect/>
            <a:stretch>
              <a:fillRect l="-58000" t="-47000" r="-68000" b="-62000"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527173" y="3071262"/>
            <a:ext cx="936104" cy="649570"/>
          </a:xfrm>
          <a:prstGeom prst="rect">
            <a:avLst/>
          </a:prstGeom>
          <a:blipFill dpi="0" rotWithShape="1">
            <a:blip r:embed="rId7"/>
            <a:srcRect/>
            <a:stretch>
              <a:fillRect l="-58000" t="-42000" r="-68000" b="-62000"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527173" y="3720832"/>
            <a:ext cx="936104" cy="995976"/>
          </a:xfrm>
          <a:prstGeom prst="rect">
            <a:avLst/>
          </a:prstGeom>
          <a:blipFill dpi="0" rotWithShape="1">
            <a:blip r:embed="rId8"/>
            <a:srcRect/>
            <a:stretch>
              <a:fillRect l="-40000" t="-47000" r="-47000" b="-37000"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527173" y="411510"/>
            <a:ext cx="936104" cy="4308344"/>
          </a:xfrm>
          <a:prstGeom prst="rect">
            <a:avLst/>
          </a:prstGeom>
          <a:blipFill dpi="0" rotWithShape="1">
            <a:blip r:embed="rId9"/>
            <a:srcRect/>
            <a:stretch>
              <a:fillRect l="-67000" t="-16000" r="-93000" b="-31000"/>
            </a:stretch>
          </a:blip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17" y="3925562"/>
            <a:ext cx="1783199" cy="9985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-754155" y="2371695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Arial" pitchFamily="34" charset="0"/>
                <a:cs typeface="Arial" pitchFamily="34" charset="0"/>
              </a:rPr>
              <a:t>Стоимость торта</a:t>
            </a:r>
            <a:endParaRPr lang="ru-RU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Левая фигурная скобка 16"/>
          <p:cNvSpPr/>
          <p:nvPr/>
        </p:nvSpPr>
        <p:spPr>
          <a:xfrm flipH="1">
            <a:off x="4203249" y="1775168"/>
            <a:ext cx="432048" cy="2941640"/>
          </a:xfrm>
          <a:prstGeom prst="leftBrace">
            <a:avLst>
              <a:gd name="adj1" fmla="val 82813"/>
              <a:gd name="adj2" fmla="val 5000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Левая фигурная скобка 18"/>
          <p:cNvSpPr/>
          <p:nvPr/>
        </p:nvSpPr>
        <p:spPr>
          <a:xfrm flipH="1">
            <a:off x="4203249" y="408464"/>
            <a:ext cx="432048" cy="1366704"/>
          </a:xfrm>
          <a:prstGeom prst="leftBrace">
            <a:avLst>
              <a:gd name="adj1" fmla="val 82813"/>
              <a:gd name="adj2" fmla="val 50000"/>
            </a:avLst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 rot="5400000">
            <a:off x="3631540" y="2953601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Стоимость средств </a:t>
            </a:r>
          </a:p>
          <a:p>
            <a:pPr algn="ctr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производства</a:t>
            </a:r>
            <a:endParaRPr lang="ru-RU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5400000">
            <a:off x="4226730" y="799428"/>
            <a:ext cx="1545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Прибавочная </a:t>
            </a:r>
          </a:p>
          <a:p>
            <a:pPr algn="ctr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стоимость</a:t>
            </a:r>
            <a:endParaRPr lang="ru-RU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84" y="424466"/>
            <a:ext cx="1586586" cy="1787243"/>
          </a:xfrm>
          <a:prstGeom prst="rect">
            <a:avLst/>
          </a:prstGeom>
        </p:spPr>
      </p:pic>
      <p:grpSp>
        <p:nvGrpSpPr>
          <p:cNvPr id="30" name="Группа 29"/>
          <p:cNvGrpSpPr/>
          <p:nvPr/>
        </p:nvGrpSpPr>
        <p:grpSpPr>
          <a:xfrm>
            <a:off x="6005828" y="2424738"/>
            <a:ext cx="2779598" cy="2200790"/>
            <a:chOff x="6005828" y="2424738"/>
            <a:chExt cx="2779598" cy="2200790"/>
          </a:xfrm>
        </p:grpSpPr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62257" y="2424738"/>
              <a:ext cx="1423169" cy="2097843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303" y="3071262"/>
              <a:ext cx="1410633" cy="1410633"/>
            </a:xfrm>
            <a:prstGeom prst="rect">
              <a:avLst/>
            </a:prstGeom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5828" y="3776578"/>
              <a:ext cx="1207759" cy="679364"/>
            </a:xfrm>
            <a:prstGeom prst="rect">
              <a:avLst/>
            </a:prstGeom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185" y="3945737"/>
              <a:ext cx="542751" cy="54616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23517">
              <a:off x="6615914" y="3882715"/>
              <a:ext cx="742813" cy="742813"/>
            </a:xfrm>
            <a:prstGeom prst="rect">
              <a:avLst/>
            </a:prstGeom>
          </p:spPr>
        </p:pic>
      </p:grpSp>
      <p:sp>
        <p:nvSpPr>
          <p:cNvPr id="28" name="Прямоугольник 27"/>
          <p:cNvSpPr/>
          <p:nvPr/>
        </p:nvSpPr>
        <p:spPr>
          <a:xfrm>
            <a:off x="3131840" y="410711"/>
            <a:ext cx="936104" cy="21907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3131840" y="629781"/>
            <a:ext cx="936103" cy="11476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6" name="Группа 35"/>
          <p:cNvGrpSpPr/>
          <p:nvPr/>
        </p:nvGrpSpPr>
        <p:grpSpPr>
          <a:xfrm>
            <a:off x="-1" y="0"/>
            <a:ext cx="9146445" cy="5143499"/>
            <a:chOff x="-1" y="0"/>
            <a:chExt cx="9146445" cy="5143500"/>
          </a:xfrm>
        </p:grpSpPr>
        <p:sp>
          <p:nvSpPr>
            <p:cNvPr id="33" name="Прямоугольник 32"/>
            <p:cNvSpPr/>
            <p:nvPr/>
          </p:nvSpPr>
          <p:spPr>
            <a:xfrm>
              <a:off x="-1" y="0"/>
              <a:ext cx="9146445" cy="5143500"/>
            </a:xfrm>
            <a:prstGeom prst="rect">
              <a:avLst/>
            </a:prstGeom>
            <a:solidFill>
              <a:srgbClr val="E5FFF8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7606" y="193278"/>
              <a:ext cx="4244340" cy="4876800"/>
            </a:xfrm>
            <a:prstGeom prst="rect">
              <a:avLst/>
            </a:prstGeom>
          </p:spPr>
        </p:pic>
      </p:grpSp>
      <p:sp>
        <p:nvSpPr>
          <p:cNvPr id="35" name="Скругленная прямоугольная выноска 34"/>
          <p:cNvSpPr/>
          <p:nvPr/>
        </p:nvSpPr>
        <p:spPr>
          <a:xfrm>
            <a:off x="586222" y="729576"/>
            <a:ext cx="3754110" cy="1691463"/>
          </a:xfrm>
          <a:prstGeom prst="wedgeRoundRectCallout">
            <a:avLst>
              <a:gd name="adj1" fmla="val 62372"/>
              <a:gd name="adj2" fmla="val 39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92075"/>
            <a:r>
              <a:rPr lang="ru-RU" sz="2400" b="1" dirty="0" smtClean="0">
                <a:latin typeface="Segoe Print" pitchFamily="2" charset="0"/>
              </a:rPr>
              <a:t>Долой частную </a:t>
            </a:r>
          </a:p>
          <a:p>
            <a:pPr marL="358775" algn="ctr"/>
            <a:r>
              <a:rPr lang="ru-RU" sz="2400" b="1" dirty="0" smtClean="0">
                <a:latin typeface="Segoe Print" pitchFamily="2" charset="0"/>
              </a:rPr>
              <a:t>собственность!</a:t>
            </a:r>
          </a:p>
          <a:p>
            <a:pPr algn="ctr"/>
            <a:endParaRPr lang="ru-RU" sz="1000" b="1" dirty="0" smtClean="0">
              <a:latin typeface="Segoe Print" pitchFamily="2" charset="0"/>
            </a:endParaRPr>
          </a:p>
          <a:p>
            <a:pPr algn="ctr"/>
            <a:r>
              <a:rPr lang="ru-RU" sz="2400" b="1" dirty="0" smtClean="0">
                <a:latin typeface="Segoe Print" pitchFamily="2" charset="0"/>
              </a:rPr>
              <a:t>Долой капитализм!</a:t>
            </a:r>
            <a:endParaRPr lang="ru-RU" sz="2400" b="1" dirty="0">
              <a:latin typeface="Segoe Print" pitchFamily="2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95278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9.87654E-7 L 0.17709 0.0012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9.87654E-7 L 0.17709 0.0012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9.87654E-7 L 0.17709 0.00123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9.87654E-7 L 0.17709 0.00123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250"/>
                            </p:stCondLst>
                            <p:childTnLst>
                              <p:par>
                                <p:cTn id="4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75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7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9.87654E-7 L 0.17709 0.00123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250"/>
                            </p:stCondLst>
                            <p:childTnLst>
                              <p:par>
                                <p:cTn id="5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61111E-6 -4.5679E-6 L 0.31111 0.2447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56" y="1222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61111E-6 -6.17284E-7 L 0.31111 0.4339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56" y="2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10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7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7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4" grpId="1" animBg="1"/>
      <p:bldP spid="14" grpId="2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16" grpId="0"/>
      <p:bldP spid="17" grpId="0" animBg="1"/>
      <p:bldP spid="19" grpId="0" animBg="1"/>
      <p:bldP spid="20" grpId="0" build="p"/>
      <p:bldP spid="21" grpId="0" uiExpand="1" build="p"/>
      <p:bldP spid="28" grpId="0" animBg="1"/>
      <p:bldP spid="28" grpId="1" animBg="1"/>
      <p:bldP spid="29" grpId="0" animBg="1"/>
      <p:bldP spid="29" grpId="1" animBg="1"/>
      <p:bldP spid="35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899592" y="459385"/>
            <a:ext cx="2592288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Маржинализм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9582"/>
            <a:ext cx="2727960" cy="363474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2" name="TextBox 21"/>
          <p:cNvSpPr txBox="1"/>
          <p:nvPr/>
        </p:nvSpPr>
        <p:spPr>
          <a:xfrm>
            <a:off x="3241596" y="3370883"/>
            <a:ext cx="2205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smtClean="0">
                <a:latin typeface="Arial" pitchFamily="34" charset="0"/>
                <a:cs typeface="Arial" pitchFamily="34" charset="0"/>
              </a:rPr>
              <a:t>Маржинализм – </a:t>
            </a:r>
          </a:p>
          <a:p>
            <a:pPr algn="ctr"/>
            <a:r>
              <a:rPr lang="ru-RU" sz="2000" i="1" dirty="0" smtClean="0">
                <a:latin typeface="Arial" pitchFamily="34" charset="0"/>
                <a:cs typeface="Arial" pitchFamily="34" charset="0"/>
              </a:rPr>
              <a:t>от латинского </a:t>
            </a:r>
          </a:p>
          <a:p>
            <a:pPr algn="ctr"/>
            <a:r>
              <a:rPr lang="en-US" sz="2000" i="1" dirty="0" err="1" smtClean="0">
                <a:latin typeface="Arial" pitchFamily="34" charset="0"/>
                <a:cs typeface="Arial" pitchFamily="34" charset="0"/>
              </a:rPr>
              <a:t>margo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i="1" dirty="0" err="1" smtClean="0">
                <a:latin typeface="Arial" pitchFamily="34" charset="0"/>
                <a:cs typeface="Arial" pitchFamily="34" charset="0"/>
              </a:rPr>
              <a:t>marginis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: </a:t>
            </a:r>
          </a:p>
          <a:p>
            <a:pPr algn="ctr"/>
            <a:r>
              <a:rPr lang="ru-RU" sz="2000" i="1" dirty="0" smtClean="0">
                <a:latin typeface="Arial" pitchFamily="34" charset="0"/>
                <a:cs typeface="Arial" pitchFamily="34" charset="0"/>
              </a:rPr>
              <a:t>край, предел</a:t>
            </a:r>
            <a:endParaRPr lang="ru-RU" sz="20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81" y="1059582"/>
            <a:ext cx="3267467" cy="36347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555612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899592" y="459385"/>
            <a:ext cx="2592288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Маржинализм: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490163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" pitchFamily="34" charset="0"/>
                <a:cs typeface="Arial" pitchFamily="34" charset="0"/>
              </a:rPr>
              <a:t>п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ринцип предельной полезности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110684"/>
            <a:ext cx="7200799" cy="369332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ru-RU" sz="1800" dirty="0"/>
              <a:t>СТОИМОСТЬ ТОВАРА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1600" y="1925419"/>
            <a:ext cx="3271473" cy="646331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1800" dirty="0"/>
              <a:t>Затраты труда производителя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60032" y="1902772"/>
            <a:ext cx="3312367" cy="646331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1800" dirty="0"/>
              <a:t>Степень полезности для потребителя</a:t>
            </a:r>
          </a:p>
        </p:txBody>
      </p:sp>
      <p:sp>
        <p:nvSpPr>
          <p:cNvPr id="12" name="Стрелка вправо с вырезом 11"/>
          <p:cNvSpPr/>
          <p:nvPr/>
        </p:nvSpPr>
        <p:spPr>
          <a:xfrm rot="16200000">
            <a:off x="2486320" y="1478129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с вырезом 12"/>
          <p:cNvSpPr/>
          <p:nvPr/>
        </p:nvSpPr>
        <p:spPr>
          <a:xfrm rot="16200000">
            <a:off x="6395199" y="1478128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36730" y="3373449"/>
            <a:ext cx="2530982" cy="892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Факторы </a:t>
            </a:r>
            <a:endParaRPr lang="ru-RU" sz="2600" b="1" dirty="0" smtClean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  <a:p>
            <a:pPr algn="r"/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производства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6316" y="3147814"/>
            <a:ext cx="2130085" cy="338554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8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1600" dirty="0" smtClean="0"/>
              <a:t>ТРУД</a:t>
            </a:r>
            <a:endParaRPr lang="ru-RU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146318" y="3665837"/>
            <a:ext cx="2130085" cy="338554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8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1600" dirty="0" smtClean="0"/>
              <a:t>ЗЕМЛЯ</a:t>
            </a:r>
            <a:endParaRPr lang="ru-RU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131840" y="4171292"/>
            <a:ext cx="2130084" cy="338554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8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1600" dirty="0" smtClean="0"/>
              <a:t>КАПИТАЛ</a:t>
            </a:r>
            <a:endParaRPr lang="ru-RU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084168" y="3358060"/>
            <a:ext cx="2335368" cy="923330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1800" dirty="0" smtClean="0"/>
              <a:t>ПРЕДПРИНИМА-ТЕЛЬСКИЕ </a:t>
            </a:r>
          </a:p>
          <a:p>
            <a:r>
              <a:rPr lang="ru-RU" sz="1800" dirty="0" smtClean="0"/>
              <a:t>СПОСОБНОСТИ</a:t>
            </a:r>
            <a:endParaRPr lang="ru-RU" sz="1800" dirty="0"/>
          </a:p>
        </p:txBody>
      </p:sp>
      <p:sp>
        <p:nvSpPr>
          <p:cNvPr id="21" name="Плюс 20"/>
          <p:cNvSpPr/>
          <p:nvPr/>
        </p:nvSpPr>
        <p:spPr>
          <a:xfrm>
            <a:off x="5508848" y="3582386"/>
            <a:ext cx="432048" cy="505455"/>
          </a:xfrm>
          <a:prstGeom prst="mathPlus">
            <a:avLst>
              <a:gd name="adj1" fmla="val 12938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72041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6" grpId="0" build="p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51520" y="276545"/>
            <a:ext cx="100811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Труд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347614"/>
            <a:ext cx="1840159" cy="33745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3568" y="1752367"/>
            <a:ext cx="2376264" cy="1015663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>
                <a:latin typeface="Arial Narrow" pitchFamily="34" charset="0"/>
              </a:rPr>
              <a:t>Цель производства – удовлетворение </a:t>
            </a:r>
            <a:r>
              <a:rPr lang="ru-RU" sz="2000" b="0" dirty="0" smtClean="0">
                <a:latin typeface="Arial Narrow" pitchFamily="34" charset="0"/>
              </a:rPr>
              <a:t>пот-</a:t>
            </a:r>
            <a:r>
              <a:rPr lang="ru-RU" sz="2000" b="0" dirty="0" err="1" smtClean="0">
                <a:latin typeface="Arial Narrow" pitchFamily="34" charset="0"/>
              </a:rPr>
              <a:t>ребностей</a:t>
            </a:r>
            <a:r>
              <a:rPr lang="ru-RU" sz="2000" b="0" dirty="0" smtClean="0">
                <a:latin typeface="Arial Narrow" pitchFamily="34" charset="0"/>
              </a:rPr>
              <a:t> человека.</a:t>
            </a:r>
            <a:endParaRPr lang="ru-RU" sz="2000" b="0" dirty="0">
              <a:latin typeface="Arial Narrow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3120519"/>
            <a:ext cx="2376264" cy="1323439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atin typeface="Arial Narrow" pitchFamily="34" charset="0"/>
              </a:rPr>
              <a:t>Производителем, ор-</a:t>
            </a:r>
            <a:r>
              <a:rPr lang="ru-RU" sz="2000" b="0" dirty="0" err="1" smtClean="0">
                <a:latin typeface="Arial Narrow" pitchFamily="34" charset="0"/>
              </a:rPr>
              <a:t>ганизатором</a:t>
            </a:r>
            <a:r>
              <a:rPr lang="ru-RU" sz="2000" b="0" dirty="0" smtClean="0">
                <a:latin typeface="Arial Narrow" pitchFamily="34" charset="0"/>
              </a:rPr>
              <a:t> </a:t>
            </a:r>
            <a:r>
              <a:rPr lang="ru-RU" sz="2000" b="0" dirty="0" err="1" smtClean="0">
                <a:latin typeface="Arial Narrow" pitchFamily="34" charset="0"/>
              </a:rPr>
              <a:t>произ-водства</a:t>
            </a:r>
            <a:r>
              <a:rPr lang="ru-RU" sz="2000" b="0" dirty="0" smtClean="0">
                <a:latin typeface="Arial Narrow" pitchFamily="34" charset="0"/>
              </a:rPr>
              <a:t> может быть только человек.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47664" y="332949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" pitchFamily="34" charset="0"/>
                <a:cs typeface="Arial" pitchFamily="34" charset="0"/>
              </a:rPr>
              <a:t>ф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изические и интеллектуальные усилия, которые </a:t>
            </a:r>
          </a:p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люди затрачивают при производстве товаров и </a:t>
            </a:r>
          </a:p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услуг.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7624" y="276544"/>
            <a:ext cx="504056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–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0112" y="1476559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4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Рабочая сила – </a:t>
            </a:r>
            <a:endParaRPr lang="ru-RU" sz="24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1874317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Arial" pitchFamily="34" charset="0"/>
                <a:cs typeface="Arial" pitchFamily="34" charset="0"/>
              </a:rPr>
              <a:t>с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пособность человека </a:t>
            </a:r>
          </a:p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к труду;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Прямая соединительная линия 15"/>
          <p:cNvCxnSpPr>
            <a:stCxn id="40" idx="1"/>
          </p:cNvCxnSpPr>
          <p:nvPr/>
        </p:nvCxnSpPr>
        <p:spPr>
          <a:xfrm flipH="1">
            <a:off x="5076056" y="2958212"/>
            <a:ext cx="741764" cy="261610"/>
          </a:xfrm>
          <a:prstGeom prst="line">
            <a:avLst/>
          </a:prstGeom>
          <a:ln w="38100" cap="rnd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40" idx="1"/>
          </p:cNvCxnSpPr>
          <p:nvPr/>
        </p:nvCxnSpPr>
        <p:spPr>
          <a:xfrm flipH="1">
            <a:off x="5076056" y="2958212"/>
            <a:ext cx="741764" cy="1341730"/>
          </a:xfrm>
          <a:prstGeom prst="line">
            <a:avLst/>
          </a:prstGeom>
          <a:ln w="38100" cap="rnd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stCxn id="40" idx="1"/>
          </p:cNvCxnSpPr>
          <p:nvPr/>
        </p:nvCxnSpPr>
        <p:spPr>
          <a:xfrm flipH="1" flipV="1">
            <a:off x="4788024" y="1824244"/>
            <a:ext cx="1029796" cy="1133968"/>
          </a:xfrm>
          <a:prstGeom prst="line">
            <a:avLst/>
          </a:prstGeom>
          <a:ln w="38100" cap="rnd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0112" y="3285440"/>
            <a:ext cx="31683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Arial" pitchFamily="34" charset="0"/>
                <a:cs typeface="Arial" pitchFamily="34" charset="0"/>
              </a:rPr>
              <a:t>с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пособность </a:t>
            </a:r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исполь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-</a:t>
            </a:r>
          </a:p>
          <a:p>
            <a:r>
              <a:rPr lang="ru-RU" sz="2200" dirty="0" err="1" smtClean="0">
                <a:latin typeface="Arial" pitchFamily="34" charset="0"/>
                <a:cs typeface="Arial" pitchFamily="34" charset="0"/>
              </a:rPr>
              <a:t>зовать</a:t>
            </a:r>
            <a:r>
              <a:rPr lang="ru-RU" sz="2200" dirty="0" smtClean="0">
                <a:latin typeface="Arial" pitchFamily="34" charset="0"/>
                <a:cs typeface="Arial" pitchFamily="34" charset="0"/>
              </a:rPr>
              <a:t> энергию для </a:t>
            </a:r>
          </a:p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производства полез-</a:t>
            </a:r>
          </a:p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ной работы.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17820" y="2696602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Adver Gothic" pitchFamily="34" charset="0"/>
              </a:rPr>
              <a:t>О</a:t>
            </a:r>
            <a:r>
              <a:rPr lang="ru-RU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Adver Gothic" pitchFamily="34" charset="0"/>
              </a:rPr>
              <a:t>Т ПРИРОДЫ</a:t>
            </a:r>
            <a:endParaRPr lang="ru-RU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75000"/>
                </a:schemeClr>
              </a:solidFill>
              <a:latin typeface="Adver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583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uiExpand="1" build="p"/>
      <p:bldP spid="11" grpId="0"/>
      <p:bldP spid="12" grpId="0"/>
      <p:bldP spid="13" grpId="0" build="p"/>
      <p:bldP spid="26" grpId="0" uiExpand="1" build="p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00" y="-1"/>
            <a:ext cx="4305347" cy="51435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64"/>
          <a:stretch/>
        </p:blipFill>
        <p:spPr>
          <a:xfrm>
            <a:off x="4571999" y="2571748"/>
            <a:ext cx="4574446" cy="25717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7" b="11397"/>
          <a:stretch/>
        </p:blipFill>
        <p:spPr>
          <a:xfrm>
            <a:off x="4571999" y="-8821"/>
            <a:ext cx="4572001" cy="258056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5" b="8008"/>
          <a:stretch/>
        </p:blipFill>
        <p:spPr>
          <a:xfrm>
            <a:off x="-1" y="0"/>
            <a:ext cx="4572001" cy="2571749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2"/>
          <a:stretch/>
        </p:blipFill>
        <p:spPr>
          <a:xfrm>
            <a:off x="-1" y="2571748"/>
            <a:ext cx="4572000" cy="257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" b="7622"/>
          <a:stretch/>
        </p:blipFill>
        <p:spPr>
          <a:xfrm>
            <a:off x="0" y="1"/>
            <a:ext cx="9143999" cy="5143500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251520" y="276545"/>
            <a:ext cx="136815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Adver Gothic" pitchFamily="34" charset="0"/>
              </a:rPr>
              <a:t>Земля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>
                <a:glow rad="127000">
                  <a:schemeClr val="bg1"/>
                </a:glow>
              </a:effectLst>
              <a:latin typeface="Adver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084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50928"/>
            <a:ext cx="4421322" cy="3312368"/>
          </a:xfrm>
          <a:prstGeom prst="cloudCallout">
            <a:avLst>
              <a:gd name="adj1" fmla="val -41021"/>
              <a:gd name="adj2" fmla="val 34742"/>
            </a:avLst>
          </a:prstGeom>
          <a:effectLst>
            <a:softEdge rad="127000"/>
          </a:effectLst>
        </p:spPr>
      </p:pic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251520" y="276545"/>
            <a:ext cx="136815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Земля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3648" y="276544"/>
            <a:ext cx="504056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–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332949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п</a:t>
            </a:r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риродные ресурсы, которые используются в </a:t>
            </a:r>
          </a:p>
          <a:p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процессе производства: земля, полезные </a:t>
            </a:r>
          </a:p>
          <a:p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ископаемые, леса, воды, воздух.</a:t>
            </a:r>
            <a:endParaRPr lang="ru-RU" sz="24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3988" y="2283718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8000" b="1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Arial Black" pitchFamily="34" charset="0"/>
              </a:rPr>
              <a:t>О</a:t>
            </a:r>
            <a:r>
              <a:rPr lang="ru-RU" sz="4800" b="1" baseline="-25000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Arial Black" pitchFamily="34" charset="0"/>
              </a:rPr>
              <a:t>2</a:t>
            </a:r>
            <a:endParaRPr lang="ru-RU" sz="4800" b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tx2">
                  <a:lumMod val="20000"/>
                  <a:lumOff val="80000"/>
                </a:schemeClr>
              </a:solidFill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808" y="2438090"/>
            <a:ext cx="129614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Arial Black" pitchFamily="34" charset="0"/>
              </a:rPr>
              <a:t>N</a:t>
            </a:r>
            <a:endParaRPr lang="ru-RU" sz="4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60000"/>
                  <a:lumOff val="40000"/>
                </a:schemeClr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7416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61111E-6 -1.23343E-6 L 0.2401 -0.10052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7" y="-50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33333E-7 -1.81005E-6 L -0.2283 -0.13043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-6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10" grpId="0"/>
      <p:bldP spid="10" grpId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38356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72"/>
          <a:stretch/>
        </p:blipFill>
        <p:spPr>
          <a:xfrm>
            <a:off x="4571338" y="2571750"/>
            <a:ext cx="4572661" cy="2571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4"/>
          <a:stretch/>
        </p:blipFill>
        <p:spPr>
          <a:xfrm>
            <a:off x="4571338" y="-14279"/>
            <a:ext cx="4575106" cy="258602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3" r="20081"/>
          <a:stretch/>
        </p:blipFill>
        <p:spPr>
          <a:xfrm>
            <a:off x="-1" y="0"/>
            <a:ext cx="4572001" cy="5143500"/>
          </a:xfrm>
          <a:prstGeom prst="rect">
            <a:avLst/>
          </a:prstGeom>
        </p:spPr>
      </p:pic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32909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67544" y="555526"/>
            <a:ext cx="3816424" cy="892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Производственные ресурсы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0032" y="564587"/>
            <a:ext cx="3816424" cy="892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Факторы производства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cxnSp>
        <p:nvCxnSpPr>
          <p:cNvPr id="9" name="Прямая со стрелкой 8"/>
          <p:cNvCxnSpPr>
            <a:stCxn id="5" idx="2"/>
            <a:endCxn id="10" idx="1"/>
          </p:cNvCxnSpPr>
          <p:nvPr/>
        </p:nvCxnSpPr>
        <p:spPr>
          <a:xfrm>
            <a:off x="2375756" y="1448078"/>
            <a:ext cx="472973" cy="541511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48729" y="1635646"/>
            <a:ext cx="3446541" cy="707886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dirty="0" smtClean="0">
                <a:latin typeface="Arial" pitchFamily="34" charset="0"/>
              </a:rPr>
              <a:t>Всё, что необходимо для изготовления продукта</a:t>
            </a:r>
            <a:endParaRPr lang="ru-RU" dirty="0">
              <a:latin typeface="Arial" pitchFamily="34" charset="0"/>
            </a:endParaRPr>
          </a:p>
        </p:txBody>
      </p:sp>
      <p:cxnSp>
        <p:nvCxnSpPr>
          <p:cNvPr id="13" name="Прямая со стрелкой 12"/>
          <p:cNvCxnSpPr>
            <a:stCxn id="6" idx="2"/>
            <a:endCxn id="10" idx="3"/>
          </p:cNvCxnSpPr>
          <p:nvPr/>
        </p:nvCxnSpPr>
        <p:spPr>
          <a:xfrm flipH="1">
            <a:off x="6295270" y="1457139"/>
            <a:ext cx="472974" cy="53245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5" idx="2"/>
            <a:endCxn id="23" idx="0"/>
          </p:cNvCxnSpPr>
          <p:nvPr/>
        </p:nvCxnSpPr>
        <p:spPr>
          <a:xfrm>
            <a:off x="2375756" y="1448078"/>
            <a:ext cx="0" cy="1199944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5787" y="2648022"/>
            <a:ext cx="3579938" cy="1015663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dirty="0" smtClean="0">
                <a:latin typeface="Arial" pitchFamily="34" charset="0"/>
              </a:rPr>
              <a:t>То, что потенциально может быть использовано в производстве</a:t>
            </a:r>
            <a:endParaRPr lang="ru-RU" dirty="0">
              <a:latin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5787" y="3667854"/>
            <a:ext cx="3579938" cy="707886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dirty="0" smtClean="0">
                <a:latin typeface="Arial" pitchFamily="34" charset="0"/>
              </a:rPr>
              <a:t>Могут существовать по отдельности</a:t>
            </a:r>
            <a:endParaRPr lang="ru-RU" dirty="0">
              <a:latin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78275" y="2648401"/>
            <a:ext cx="3579938" cy="101566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dirty="0" smtClean="0">
                <a:latin typeface="Arial" pitchFamily="34" charset="0"/>
              </a:rPr>
              <a:t>То, что реально используется в производстве</a:t>
            </a:r>
            <a:endParaRPr lang="ru-RU" dirty="0">
              <a:latin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78275" y="3667854"/>
            <a:ext cx="3579938" cy="70788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dirty="0" smtClean="0">
                <a:latin typeface="Arial" pitchFamily="34" charset="0"/>
              </a:rPr>
              <a:t>Невозможно использовать по отдельности</a:t>
            </a:r>
            <a:endParaRPr lang="ru-RU" dirty="0">
              <a:latin typeface="Arial" pitchFamily="34" charset="0"/>
            </a:endParaRPr>
          </a:p>
        </p:txBody>
      </p:sp>
      <p:cxnSp>
        <p:nvCxnSpPr>
          <p:cNvPr id="41" name="Прямая со стрелкой 40"/>
          <p:cNvCxnSpPr>
            <a:stCxn id="6" idx="2"/>
            <a:endCxn id="39" idx="0"/>
          </p:cNvCxnSpPr>
          <p:nvPr/>
        </p:nvCxnSpPr>
        <p:spPr>
          <a:xfrm>
            <a:off x="6768244" y="1457139"/>
            <a:ext cx="0" cy="1191262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4035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  <p:bldP spid="23" grpId="0" animBg="1"/>
      <p:bldP spid="38" grpId="0" animBg="1"/>
      <p:bldP spid="39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77544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27" y="0"/>
            <a:ext cx="6409945" cy="5143500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1950112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251521" y="276545"/>
            <a:ext cx="1656184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Капитал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37" y="190970"/>
            <a:ext cx="4672900" cy="4672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26" y="2574735"/>
            <a:ext cx="2559019" cy="2335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536" y="1707654"/>
            <a:ext cx="3384376" cy="707886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atin typeface="Arial Narrow" pitchFamily="34" charset="0"/>
              </a:rPr>
              <a:t>Деньги сами по себе капиталом не являются.</a:t>
            </a:r>
            <a:endParaRPr lang="ru-RU" sz="2000" b="0" dirty="0"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2672379"/>
            <a:ext cx="3384376" cy="1015663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atin typeface="Arial Narrow" pitchFamily="34" charset="0"/>
              </a:rPr>
              <a:t>Деньги становятся капиталом, когда облекаются в форму, способную приносить прибыль.</a:t>
            </a:r>
            <a:endParaRPr lang="ru-RU" sz="2000" b="0" dirty="0">
              <a:latin typeface="Arial Narrow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3952096"/>
            <a:ext cx="3384376" cy="707886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atin typeface="Arial Narrow" pitchFamily="34" charset="0"/>
              </a:rPr>
              <a:t>Прибыль создаётся, в первую очередь, в сфере производства.</a:t>
            </a:r>
            <a:endParaRPr lang="ru-RU" sz="2000" b="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4557" y="276544"/>
            <a:ext cx="504056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–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9713" y="31100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с</a:t>
            </a:r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редства, </a:t>
            </a:r>
            <a:endParaRPr lang="ru-RU" sz="24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0" y="705619"/>
            <a:ext cx="3963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которые способны при-</a:t>
            </a:r>
          </a:p>
          <a:p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носить прибыль.</a:t>
            </a:r>
            <a:endParaRPr lang="ru-RU" sz="2400" dirty="0"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87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2" grpId="0"/>
      <p:bldP spid="13" grpId="0" build="p"/>
      <p:bldP spid="1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251520" y="276545"/>
            <a:ext cx="1656184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Капитал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4556" y="276544"/>
            <a:ext cx="504056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–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2588" y="300300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в</a:t>
            </a:r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 первую очередь, средства производства: ре-</a:t>
            </a:r>
          </a:p>
          <a:p>
            <a:r>
              <a:rPr lang="ru-RU" sz="2400" dirty="0" err="1" smtClean="0">
                <a:effectLst/>
                <a:latin typeface="Arial" pitchFamily="34" charset="0"/>
                <a:cs typeface="Arial" pitchFamily="34" charset="0"/>
              </a:rPr>
              <a:t>сурсы</a:t>
            </a:r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, которые используются для производства </a:t>
            </a:r>
          </a:p>
          <a:p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других товаров и услуг.</a:t>
            </a:r>
            <a:endParaRPr lang="ru-RU" sz="24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95" y="1863283"/>
            <a:ext cx="4495609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Капитальные блага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0" name="Стрелка вправо с вырезом 9"/>
          <p:cNvSpPr/>
          <p:nvPr/>
        </p:nvSpPr>
        <p:spPr>
          <a:xfrm rot="5400000">
            <a:off x="2354956" y="2301576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с вырезом 10"/>
          <p:cNvSpPr/>
          <p:nvPr/>
        </p:nvSpPr>
        <p:spPr>
          <a:xfrm rot="5400000">
            <a:off x="6549184" y="2301576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с вырезом 11"/>
          <p:cNvSpPr/>
          <p:nvPr/>
        </p:nvSpPr>
        <p:spPr>
          <a:xfrm rot="5400000">
            <a:off x="4450984" y="1486811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899592" y="2741774"/>
            <a:ext cx="315275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4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Основной капитал</a:t>
            </a:r>
            <a:endParaRPr lang="ru-RU" sz="24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79968" y="2741774"/>
            <a:ext cx="358046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4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Оборотный капитал</a:t>
            </a:r>
            <a:endParaRPr lang="ru-RU" sz="24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3783" y="3317838"/>
            <a:ext cx="3384376" cy="1323439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atin typeface="Arial Narrow" pitchFamily="34" charset="0"/>
              </a:rPr>
              <a:t>Средства производства, которые используются в течение длительного времени: станки, машины, здания…</a:t>
            </a:r>
            <a:endParaRPr lang="ru-RU" sz="2000" b="0" dirty="0">
              <a:latin typeface="Arial Narrow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78012" y="3317838"/>
            <a:ext cx="3384376" cy="1323439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atin typeface="Arial Narrow" pitchFamily="34" charset="0"/>
              </a:rPr>
              <a:t>Средства производства, которые используются сразу: сырьё, материалы, энергия, рабочая сила…</a:t>
            </a:r>
            <a:endParaRPr lang="ru-RU" sz="2000" b="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5816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251520" y="276545"/>
            <a:ext cx="1656184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Капитал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4556" y="276544"/>
            <a:ext cx="504056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–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2588" y="300300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в</a:t>
            </a:r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 первую очередь, средства производства: ре-</a:t>
            </a:r>
          </a:p>
          <a:p>
            <a:r>
              <a:rPr lang="ru-RU" sz="2400" dirty="0" err="1" smtClean="0">
                <a:effectLst/>
                <a:latin typeface="Arial" pitchFamily="34" charset="0"/>
                <a:cs typeface="Arial" pitchFamily="34" charset="0"/>
              </a:rPr>
              <a:t>сурсы</a:t>
            </a:r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, которые используются для производства </a:t>
            </a:r>
          </a:p>
          <a:p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других товаров и услуг.</a:t>
            </a:r>
            <a:endParaRPr lang="ru-RU" sz="24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4195" y="1863283"/>
            <a:ext cx="4495609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600" b="1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Капитальные блага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0" name="Стрелка вправо с вырезом 9"/>
          <p:cNvSpPr/>
          <p:nvPr/>
        </p:nvSpPr>
        <p:spPr>
          <a:xfrm rot="5400000">
            <a:off x="2354956" y="2301576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с вырезом 10"/>
          <p:cNvSpPr/>
          <p:nvPr/>
        </p:nvSpPr>
        <p:spPr>
          <a:xfrm rot="5400000">
            <a:off x="6549184" y="2301576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с вырезом 11"/>
          <p:cNvSpPr/>
          <p:nvPr/>
        </p:nvSpPr>
        <p:spPr>
          <a:xfrm rot="5400000">
            <a:off x="4450984" y="1486811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899592" y="2741774"/>
            <a:ext cx="315275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4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Основной капитал</a:t>
            </a:r>
            <a:endParaRPr lang="ru-RU" sz="24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79968" y="2741774"/>
            <a:ext cx="358046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4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Оборотный капитал</a:t>
            </a:r>
            <a:endParaRPr lang="ru-RU" sz="24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20" y="3520049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4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Финансовый капитал</a:t>
            </a:r>
            <a:endParaRPr lang="ru-RU" sz="24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43487" y="3520048"/>
            <a:ext cx="375780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4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Нефизический капитал</a:t>
            </a:r>
            <a:endParaRPr lang="ru-RU" sz="24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5896" y="3519467"/>
            <a:ext cx="504056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–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8424" y="3504078"/>
            <a:ext cx="504056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–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9512" y="3952096"/>
            <a:ext cx="405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Arial" pitchFamily="34" charset="0"/>
                <a:cs typeface="Arial" pitchFamily="34" charset="0"/>
              </a:rPr>
              <a:t>д</a:t>
            </a:r>
            <a:r>
              <a:rPr lang="ru-RU" sz="2000" dirty="0" smtClean="0">
                <a:effectLst/>
                <a:latin typeface="Arial" pitchFamily="34" charset="0"/>
                <a:cs typeface="Arial" pitchFamily="34" charset="0"/>
              </a:rPr>
              <a:t>еньги, вложенные в ценные </a:t>
            </a:r>
          </a:p>
          <a:p>
            <a:r>
              <a:rPr lang="ru-RU" sz="2000" dirty="0">
                <a:effectLst/>
                <a:latin typeface="Arial" pitchFamily="34" charset="0"/>
                <a:cs typeface="Arial" pitchFamily="34" charset="0"/>
              </a:rPr>
              <a:t>б</a:t>
            </a:r>
            <a:r>
              <a:rPr lang="ru-RU" sz="2000" dirty="0" smtClean="0">
                <a:effectLst/>
                <a:latin typeface="Arial" pitchFamily="34" charset="0"/>
                <a:cs typeface="Arial" pitchFamily="34" charset="0"/>
              </a:rPr>
              <a:t>умаги, банковские вклады.</a:t>
            </a:r>
            <a:endParaRPr lang="ru-RU" sz="20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33554" y="3952096"/>
            <a:ext cx="3872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Arial" pitchFamily="34" charset="0"/>
                <a:cs typeface="Arial" pitchFamily="34" charset="0"/>
              </a:rPr>
              <a:t>к</a:t>
            </a:r>
            <a:r>
              <a:rPr lang="ru-RU" sz="2000" dirty="0" smtClean="0">
                <a:effectLst/>
                <a:latin typeface="Arial" pitchFamily="34" charset="0"/>
                <a:cs typeface="Arial" pitchFamily="34" charset="0"/>
              </a:rPr>
              <a:t>валификация специалиста, </a:t>
            </a:r>
          </a:p>
          <a:p>
            <a:r>
              <a:rPr lang="ru-RU" sz="2000" dirty="0" smtClean="0">
                <a:effectLst/>
                <a:latin typeface="Arial" pitchFamily="34" charset="0"/>
                <a:cs typeface="Arial" pitchFamily="34" charset="0"/>
              </a:rPr>
              <a:t>деловая репутация.</a:t>
            </a:r>
            <a:endParaRPr lang="ru-RU" sz="2000" dirty="0"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7686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uiExpand="1" build="p"/>
      <p:bldP spid="2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Кольцо 15"/>
          <p:cNvSpPr/>
          <p:nvPr/>
        </p:nvSpPr>
        <p:spPr>
          <a:xfrm>
            <a:off x="1907704" y="483518"/>
            <a:ext cx="5328592" cy="4312860"/>
          </a:xfrm>
          <a:prstGeom prst="donut">
            <a:avLst>
              <a:gd name="adj" fmla="val 5546"/>
            </a:avLst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accent5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3506957" y="431354"/>
            <a:ext cx="2130085" cy="461665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8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ТРУД</a:t>
            </a:r>
            <a:endParaRPr lang="ru-RU" sz="24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3241810"/>
            <a:ext cx="2130085" cy="461665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8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ЗЕМЛЯ</a:t>
            </a:r>
            <a:endParaRPr lang="ru-RU" sz="24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3824" y="3241811"/>
            <a:ext cx="2130084" cy="461665"/>
          </a:xfrm>
          <a:prstGeom prst="rect">
            <a:avLst/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8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КАПИТАЛ</a:t>
            </a:r>
            <a:endParaRPr lang="ru-RU" sz="24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25625" y="1927393"/>
            <a:ext cx="2111417" cy="919401"/>
          </a:xfrm>
          <a:prstGeom prst="round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4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ПРЕДПРИ-НИМАТЕЛЬ</a:t>
            </a:r>
            <a:endParaRPr lang="ru-RU" sz="2400" b="0" dirty="0"/>
          </a:p>
        </p:txBody>
      </p:sp>
      <p:sp>
        <p:nvSpPr>
          <p:cNvPr id="19" name="Двойная стрелка вверх/вниз 18"/>
          <p:cNvSpPr/>
          <p:nvPr/>
        </p:nvSpPr>
        <p:spPr>
          <a:xfrm>
            <a:off x="4365354" y="1131590"/>
            <a:ext cx="435381" cy="607214"/>
          </a:xfrm>
          <a:prstGeom prst="upDownArrow">
            <a:avLst>
              <a:gd name="adj1" fmla="val 50001"/>
              <a:gd name="adj2" fmla="val 58751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Двойная стрелка вверх/вниз 19"/>
          <p:cNvSpPr/>
          <p:nvPr/>
        </p:nvSpPr>
        <p:spPr>
          <a:xfrm rot="18572386">
            <a:off x="5879998" y="2447066"/>
            <a:ext cx="435381" cy="607214"/>
          </a:xfrm>
          <a:prstGeom prst="upDownArrow">
            <a:avLst>
              <a:gd name="adj1" fmla="val 50001"/>
              <a:gd name="adj2" fmla="val 58751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Двойная стрелка вверх/вниз 20"/>
          <p:cNvSpPr/>
          <p:nvPr/>
        </p:nvSpPr>
        <p:spPr>
          <a:xfrm rot="3030882" flipH="1">
            <a:off x="2850276" y="2436660"/>
            <a:ext cx="435381" cy="607214"/>
          </a:xfrm>
          <a:prstGeom prst="upDownArrow">
            <a:avLst>
              <a:gd name="adj1" fmla="val 50001"/>
              <a:gd name="adj2" fmla="val 58751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0652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  <p:bldP spid="7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251520" y="276545"/>
            <a:ext cx="4032448" cy="8925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Adver Gothic" pitchFamily="34" charset="0"/>
              </a:rPr>
              <a:t>Предпринимательские способности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>
                <a:glow rad="127000">
                  <a:schemeClr val="bg1"/>
                </a:glow>
              </a:effectLst>
              <a:latin typeface="Adver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8139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129720" y="1203598"/>
            <a:ext cx="734481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800" b="1" dirty="0" smtClean="0">
                <a:latin typeface="Segoe Print" pitchFamily="2" charset="0"/>
              </a:rPr>
              <a:t>Предпринимательские способности – </a:t>
            </a:r>
          </a:p>
          <a:p>
            <a:pPr algn="ctr">
              <a:lnSpc>
                <a:spcPct val="120000"/>
              </a:lnSpc>
            </a:pPr>
            <a:r>
              <a:rPr lang="ru-RU" sz="2800" b="1" dirty="0" smtClean="0">
                <a:latin typeface="Segoe Print" pitchFamily="2" charset="0"/>
              </a:rPr>
              <a:t>разновидность общей способности </a:t>
            </a:r>
          </a:p>
          <a:p>
            <a:pPr algn="ctr">
              <a:lnSpc>
                <a:spcPct val="120000"/>
              </a:lnSpc>
            </a:pPr>
            <a:r>
              <a:rPr lang="ru-RU" sz="2800" b="1" dirty="0" smtClean="0">
                <a:latin typeface="Segoe Print" pitchFamily="2" charset="0"/>
              </a:rPr>
              <a:t>людей к труду или отдельный </a:t>
            </a:r>
          </a:p>
          <a:p>
            <a:pPr algn="ctr">
              <a:lnSpc>
                <a:spcPct val="120000"/>
              </a:lnSpc>
            </a:pPr>
            <a:r>
              <a:rPr lang="ru-RU" sz="2800" b="1" dirty="0" smtClean="0">
                <a:latin typeface="Segoe Print" pitchFamily="2" charset="0"/>
              </a:rPr>
              <a:t>фактор производства?</a:t>
            </a:r>
            <a:endParaRPr lang="ru-RU" sz="2800" b="1" dirty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853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251520" y="276545"/>
            <a:ext cx="3456383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glow rad="127000">
                    <a:schemeClr val="bg1"/>
                  </a:glow>
                </a:effectLst>
                <a:latin typeface="Adver Gothic" pitchFamily="34" charset="0"/>
              </a:rPr>
              <a:t>Информация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>
                <a:glow rad="127000">
                  <a:schemeClr val="bg1"/>
                </a:glow>
              </a:effectLst>
              <a:latin typeface="Adver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746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251521" y="276545"/>
            <a:ext cx="244827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Информация: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7784" y="300300"/>
            <a:ext cx="6411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н</a:t>
            </a:r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овые технологии могут решить проблему </a:t>
            </a:r>
          </a:p>
          <a:p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удорожания ресурсов и сохранить </a:t>
            </a:r>
            <a:r>
              <a:rPr lang="ru-RU" sz="2400" dirty="0" err="1" smtClean="0">
                <a:effectLst/>
                <a:latin typeface="Arial" pitchFamily="34" charset="0"/>
                <a:cs typeface="Arial" pitchFamily="34" charset="0"/>
              </a:rPr>
              <a:t>возмож</a:t>
            </a:r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-</a:t>
            </a:r>
          </a:p>
          <a:p>
            <a:r>
              <a:rPr lang="ru-RU" sz="2400" dirty="0" err="1" smtClean="0">
                <a:effectLst/>
                <a:latin typeface="Arial" pitchFamily="34" charset="0"/>
                <a:cs typeface="Arial" pitchFamily="34" charset="0"/>
              </a:rPr>
              <a:t>ность</a:t>
            </a:r>
            <a:r>
              <a:rPr lang="ru-RU" sz="2400" dirty="0" smtClean="0">
                <a:effectLst/>
                <a:latin typeface="Arial" pitchFamily="34" charset="0"/>
                <a:cs typeface="Arial" pitchFamily="34" charset="0"/>
              </a:rPr>
              <a:t> получения доходов.</a:t>
            </a:r>
            <a:endParaRPr lang="ru-RU" sz="24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2286" y="1635646"/>
            <a:ext cx="8640192" cy="1138773"/>
          </a:xfrm>
          <a:prstGeom prst="rect">
            <a:avLst/>
          </a:prstGeom>
          <a:gradFill>
            <a:gsLst>
              <a:gs pos="0">
                <a:schemeClr val="accent5">
                  <a:lumMod val="27000"/>
                  <a:lumOff val="73000"/>
                </a:schemeClr>
              </a:gs>
              <a:gs pos="35000">
                <a:schemeClr val="accent5">
                  <a:tint val="37000"/>
                  <a:satMod val="300000"/>
                  <a:lumMod val="58000"/>
                  <a:lumOff val="42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2075"/>
            <a:endParaRPr lang="ru-RU" sz="200" b="1" u="sng" dirty="0" smtClean="0">
              <a:latin typeface="Segoe Print" pitchFamily="2" charset="0"/>
            </a:endParaRPr>
          </a:p>
          <a:p>
            <a:pPr marL="92075"/>
            <a:r>
              <a:rPr lang="ru-RU" sz="2000" b="1" u="sng" dirty="0" smtClean="0">
                <a:latin typeface="Segoe Print" pitchFamily="2" charset="0"/>
              </a:rPr>
              <a:t>Информация неотчуждаема:</a:t>
            </a:r>
          </a:p>
          <a:p>
            <a:pPr marL="92075"/>
            <a:endParaRPr lang="ru-RU" sz="600" b="1" u="sng" dirty="0" smtClean="0">
              <a:latin typeface="Segoe Print" pitchFamily="2" charset="0"/>
            </a:endParaRPr>
          </a:p>
          <a:p>
            <a:pPr marL="92075"/>
            <a:r>
              <a:rPr lang="ru-RU" sz="2000" dirty="0" smtClean="0">
                <a:latin typeface="Segoe Print" pitchFamily="2" charset="0"/>
              </a:rPr>
              <a:t>…Если </a:t>
            </a:r>
            <a:r>
              <a:rPr lang="ru-RU" sz="2000" dirty="0">
                <a:latin typeface="Segoe Print" pitchFamily="2" charset="0"/>
              </a:rPr>
              <a:t>у вас есть идея и у меня есть идея, и мы поменяемся ими, — у нас будет по две </a:t>
            </a:r>
            <a:r>
              <a:rPr lang="ru-RU" sz="2000" dirty="0" smtClean="0">
                <a:latin typeface="Segoe Print" pitchFamily="2" charset="0"/>
              </a:rPr>
              <a:t>идеи. (Джордж </a:t>
            </a:r>
            <a:r>
              <a:rPr lang="ru-RU" sz="2000" dirty="0">
                <a:latin typeface="Segoe Print" pitchFamily="2" charset="0"/>
              </a:rPr>
              <a:t>Бернард </a:t>
            </a:r>
            <a:r>
              <a:rPr lang="ru-RU" sz="2000" dirty="0" smtClean="0">
                <a:latin typeface="Segoe Print" pitchFamily="2" charset="0"/>
              </a:rPr>
              <a:t>Шоу)</a:t>
            </a:r>
            <a:endParaRPr lang="ru-RU" sz="2000" dirty="0">
              <a:latin typeface="Segoe Prin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19" y="2774419"/>
            <a:ext cx="8640959" cy="113877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2075"/>
            <a:endParaRPr lang="ru-RU" sz="200" b="1" u="sng" dirty="0" smtClean="0">
              <a:latin typeface="Segoe Print" pitchFamily="2" charset="0"/>
            </a:endParaRPr>
          </a:p>
          <a:p>
            <a:pPr marL="92075"/>
            <a:r>
              <a:rPr lang="ru-RU" sz="2000" b="1" u="sng" dirty="0" smtClean="0">
                <a:latin typeface="Segoe Print" pitchFamily="2" charset="0"/>
              </a:rPr>
              <a:t>Информация не связана с определённым пространством:</a:t>
            </a:r>
          </a:p>
          <a:p>
            <a:pPr marL="92075"/>
            <a:endParaRPr lang="ru-RU" sz="600" b="1" u="sng" dirty="0" smtClean="0">
              <a:latin typeface="Segoe Print" pitchFamily="2" charset="0"/>
            </a:endParaRPr>
          </a:p>
          <a:p>
            <a:pPr marL="92075"/>
            <a:r>
              <a:rPr lang="ru-RU" sz="2000" dirty="0" smtClean="0">
                <a:latin typeface="Segoe Print" pitchFamily="2" charset="0"/>
              </a:rPr>
              <a:t>Информацией можно пользоваться одновременно во многих местах.</a:t>
            </a:r>
            <a:endParaRPr lang="ru-RU" sz="2000" dirty="0">
              <a:latin typeface="Segoe Prin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18" y="3913192"/>
            <a:ext cx="8640959" cy="7386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2075"/>
            <a:endParaRPr lang="ru-RU" sz="200" dirty="0" smtClean="0">
              <a:latin typeface="Segoe Print" pitchFamily="2" charset="0"/>
            </a:endParaRPr>
          </a:p>
          <a:p>
            <a:pPr marL="92075"/>
            <a:r>
              <a:rPr lang="ru-RU" sz="2000" dirty="0" smtClean="0">
                <a:latin typeface="Segoe Print" pitchFamily="2" charset="0"/>
              </a:rPr>
              <a:t>Информационные технологии востребованы во всех отраслях экономики.</a:t>
            </a:r>
            <a:endParaRPr lang="ru-RU" sz="2000" b="1" u="sng" dirty="0" smtClean="0"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1267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267744" y="3508133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ПРЕДМЕТЫ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3848" y="2721927"/>
            <a:ext cx="3672408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СРЕДСТВА ПРОИЗВОДСТВА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1923678"/>
            <a:ext cx="4392488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ПРОИЗВОДИТЕЛЬНЫЕ СИЛЫ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67544" y="339502"/>
            <a:ext cx="568863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Факторы производства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45" y="167253"/>
            <a:ext cx="2245720" cy="28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Скругленный прямоугольник 7"/>
          <p:cNvSpPr/>
          <p:nvPr/>
        </p:nvSpPr>
        <p:spPr>
          <a:xfrm>
            <a:off x="467544" y="1131590"/>
            <a:ext cx="2448272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ЛИЧНЫЕ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779912" y="1131590"/>
            <a:ext cx="2376264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ВЕЩЕСТВЕННЫЕ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Стрелка вправо с вырезом 9"/>
          <p:cNvSpPr/>
          <p:nvPr/>
        </p:nvSpPr>
        <p:spPr>
          <a:xfrm rot="5400000">
            <a:off x="1575434" y="683953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с вырезом 10"/>
          <p:cNvSpPr/>
          <p:nvPr/>
        </p:nvSpPr>
        <p:spPr>
          <a:xfrm rot="5400000">
            <a:off x="4868792" y="683953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>
            <a:stCxn id="9" idx="2"/>
            <a:endCxn id="12" idx="0"/>
          </p:cNvCxnSpPr>
          <p:nvPr/>
        </p:nvCxnSpPr>
        <p:spPr>
          <a:xfrm flipH="1">
            <a:off x="3311860" y="1563638"/>
            <a:ext cx="1656184" cy="360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7544" y="2715766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РАБОЧАЯ СИЛА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cxnSp>
        <p:nvCxnSpPr>
          <p:cNvPr id="19" name="Прямая со стрелкой 18"/>
          <p:cNvCxnSpPr>
            <a:stCxn id="12" idx="2"/>
            <a:endCxn id="18" idx="0"/>
          </p:cNvCxnSpPr>
          <p:nvPr/>
        </p:nvCxnSpPr>
        <p:spPr>
          <a:xfrm flipH="1">
            <a:off x="1691680" y="2354565"/>
            <a:ext cx="1620180" cy="361201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2" idx="2"/>
            <a:endCxn id="25" idx="0"/>
          </p:cNvCxnSpPr>
          <p:nvPr/>
        </p:nvCxnSpPr>
        <p:spPr>
          <a:xfrm>
            <a:off x="3311860" y="2354565"/>
            <a:ext cx="1728192" cy="367362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25" idx="2"/>
            <a:endCxn id="35" idx="0"/>
          </p:cNvCxnSpPr>
          <p:nvPr/>
        </p:nvCxnSpPr>
        <p:spPr>
          <a:xfrm flipH="1">
            <a:off x="3491880" y="3152814"/>
            <a:ext cx="1548172" cy="355319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48064" y="350785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СРЕДСТВА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cxnSp>
        <p:nvCxnSpPr>
          <p:cNvPr id="40" name="Прямая со стрелкой 39"/>
          <p:cNvCxnSpPr>
            <a:stCxn id="25" idx="2"/>
            <a:endCxn id="39" idx="0"/>
          </p:cNvCxnSpPr>
          <p:nvPr/>
        </p:nvCxnSpPr>
        <p:spPr>
          <a:xfrm>
            <a:off x="5040052" y="3152814"/>
            <a:ext cx="1332148" cy="355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8" idx="2"/>
            <a:endCxn id="12" idx="0"/>
          </p:cNvCxnSpPr>
          <p:nvPr/>
        </p:nvCxnSpPr>
        <p:spPr>
          <a:xfrm>
            <a:off x="1691680" y="1563638"/>
            <a:ext cx="1620180" cy="360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6738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5" grpId="0" animBg="1"/>
      <p:bldP spid="12" grpId="0" animBg="1"/>
      <p:bldP spid="5" grpId="0"/>
      <p:bldP spid="8" grpId="0" animBg="1"/>
      <p:bldP spid="9" grpId="0" animBg="1"/>
      <p:bldP spid="10" grpId="0" animBg="1"/>
      <p:bldP spid="11" grpId="0" animBg="1"/>
      <p:bldP spid="18" grpId="0" animBg="1"/>
      <p:bldP spid="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Соединительная линия уступом 8"/>
          <p:cNvCxnSpPr/>
          <p:nvPr/>
        </p:nvCxnSpPr>
        <p:spPr>
          <a:xfrm flipV="1">
            <a:off x="1323463" y="842060"/>
            <a:ext cx="1830130" cy="1297642"/>
          </a:xfrm>
          <a:prstGeom prst="bentConnector3">
            <a:avLst>
              <a:gd name="adj1" fmla="val -224"/>
            </a:avLst>
          </a:prstGeom>
          <a:ln w="31750">
            <a:solidFill>
              <a:schemeClr val="accent5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ная линия уступом 9"/>
          <p:cNvCxnSpPr/>
          <p:nvPr/>
        </p:nvCxnSpPr>
        <p:spPr>
          <a:xfrm rot="10800000">
            <a:off x="1317703" y="3003800"/>
            <a:ext cx="1835890" cy="1368150"/>
          </a:xfrm>
          <a:prstGeom prst="bentConnector3">
            <a:avLst>
              <a:gd name="adj1" fmla="val 99966"/>
            </a:avLst>
          </a:prstGeom>
          <a:ln w="31750">
            <a:solidFill>
              <a:schemeClr val="accent5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0800000" flipV="1">
            <a:off x="5990406" y="3003798"/>
            <a:ext cx="1832841" cy="1368152"/>
          </a:xfrm>
          <a:prstGeom prst="bentConnector3">
            <a:avLst>
              <a:gd name="adj1" fmla="val 760"/>
            </a:avLst>
          </a:prstGeom>
          <a:ln w="31750">
            <a:solidFill>
              <a:schemeClr val="accent5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/>
          <p:nvPr/>
        </p:nvCxnSpPr>
        <p:spPr>
          <a:xfrm>
            <a:off x="5990405" y="842060"/>
            <a:ext cx="1832842" cy="1297642"/>
          </a:xfrm>
          <a:prstGeom prst="bentConnector3">
            <a:avLst>
              <a:gd name="adj1" fmla="val 99889"/>
            </a:avLst>
          </a:prstGeom>
          <a:ln w="31750">
            <a:solidFill>
              <a:schemeClr val="accent5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ная линия уступом 30"/>
          <p:cNvCxnSpPr/>
          <p:nvPr/>
        </p:nvCxnSpPr>
        <p:spPr>
          <a:xfrm rot="10800000" flipV="1">
            <a:off x="957963" y="627062"/>
            <a:ext cx="2195630" cy="1512639"/>
          </a:xfrm>
          <a:prstGeom prst="bentConnector3">
            <a:avLst>
              <a:gd name="adj1" fmla="val 100046"/>
            </a:avLst>
          </a:prstGeom>
          <a:ln w="31750">
            <a:solidFill>
              <a:schemeClr val="accent5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ная линия уступом 39"/>
          <p:cNvCxnSpPr/>
          <p:nvPr/>
        </p:nvCxnSpPr>
        <p:spPr>
          <a:xfrm>
            <a:off x="957961" y="3003799"/>
            <a:ext cx="2195632" cy="1584076"/>
          </a:xfrm>
          <a:prstGeom prst="bentConnector3">
            <a:avLst>
              <a:gd name="adj1" fmla="val -46"/>
            </a:avLst>
          </a:prstGeom>
          <a:ln w="31750">
            <a:solidFill>
              <a:schemeClr val="accent5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/>
          <p:cNvCxnSpPr/>
          <p:nvPr/>
        </p:nvCxnSpPr>
        <p:spPr>
          <a:xfrm flipV="1">
            <a:off x="5990405" y="3003799"/>
            <a:ext cx="2112750" cy="1584176"/>
          </a:xfrm>
          <a:prstGeom prst="bentConnector3">
            <a:avLst>
              <a:gd name="adj1" fmla="val 100043"/>
            </a:avLst>
          </a:prstGeom>
          <a:ln w="31750">
            <a:solidFill>
              <a:schemeClr val="accent5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Соединительная линия уступом 49"/>
          <p:cNvCxnSpPr/>
          <p:nvPr/>
        </p:nvCxnSpPr>
        <p:spPr>
          <a:xfrm rot="10800000">
            <a:off x="5990405" y="627063"/>
            <a:ext cx="2112926" cy="1512640"/>
          </a:xfrm>
          <a:prstGeom prst="bentConnector3">
            <a:avLst>
              <a:gd name="adj1" fmla="val -38"/>
            </a:avLst>
          </a:prstGeom>
          <a:ln w="31750">
            <a:solidFill>
              <a:schemeClr val="accent5">
                <a:lumMod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Скругленный прямоугольник 4"/>
          <p:cNvSpPr/>
          <p:nvPr/>
        </p:nvSpPr>
        <p:spPr>
          <a:xfrm>
            <a:off x="3153593" y="267494"/>
            <a:ext cx="2836811" cy="8640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РЫНОК ТОВАРОВ </a:t>
            </a:r>
          </a:p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И УСЛУГ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153594" y="4140570"/>
            <a:ext cx="2836811" cy="6408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РЫНОК РЕСУРСОВ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51520" y="2139702"/>
            <a:ext cx="1797438" cy="8640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ПРЕД-</a:t>
            </a:r>
          </a:p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ПРИЯТИЯ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095043" y="2139702"/>
            <a:ext cx="1797437" cy="8640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ДОМО-ХОЗЯЙСТВА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95736" y="1374575"/>
            <a:ext cx="2130085" cy="40011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Труд</a:t>
            </a:r>
            <a:endParaRPr lang="ru-RU" sz="20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95738" y="1782121"/>
            <a:ext cx="2130084" cy="40011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Земля</a:t>
            </a:r>
            <a:endParaRPr lang="ru-RU" sz="20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95738" y="2182231"/>
            <a:ext cx="2130084" cy="40011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Капитал</a:t>
            </a:r>
            <a:endParaRPr lang="ru-RU" sz="20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195737" y="2582341"/>
            <a:ext cx="2130085" cy="1015663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err="1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Предприни-мательские</a:t>
            </a:r>
            <a:r>
              <a:rPr lang="ru-RU" sz="20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 способности</a:t>
            </a:r>
            <a:endParaRPr lang="ru-RU" sz="20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195736" y="3598004"/>
            <a:ext cx="2130085" cy="40011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Информация</a:t>
            </a:r>
            <a:endParaRPr lang="ru-RU" sz="20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871590" y="1374575"/>
            <a:ext cx="2130084" cy="40011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Зарплата</a:t>
            </a:r>
            <a:endParaRPr lang="ru-RU" sz="20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71589" y="1782121"/>
            <a:ext cx="2130085" cy="40011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Рента</a:t>
            </a:r>
            <a:endParaRPr lang="ru-RU" sz="20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871591" y="2182231"/>
            <a:ext cx="2130084" cy="40011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Процент</a:t>
            </a:r>
            <a:endParaRPr lang="ru-RU" sz="20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871589" y="2582341"/>
            <a:ext cx="2130085" cy="1015663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0" b="0" dirty="0" smtClean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  <a:p>
            <a:r>
              <a:rPr lang="ru-RU" sz="20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Прибыль</a:t>
            </a:r>
          </a:p>
          <a:p>
            <a:r>
              <a:rPr lang="ru-RU" sz="20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 </a:t>
            </a:r>
            <a:endParaRPr lang="ru-RU" sz="20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871590" y="3598004"/>
            <a:ext cx="2130085" cy="400110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p3d extrusionH="57150">
              <a:bevelT w="38100" h="38100"/>
            </a:sp3d>
          </a:bodyPr>
          <a:lstStyle>
            <a:defPPr>
              <a:defRPr lang="ru-RU"/>
            </a:defPPr>
            <a:lvl1pPr algn="ctr">
              <a:defRPr sz="200" b="1">
                <a:solidFill>
                  <a:schemeClr val="dk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ru-RU" sz="2000" b="0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Gothic" pitchFamily="2" charset="0"/>
              </a:rPr>
              <a:t>???</a:t>
            </a:r>
            <a:endParaRPr lang="ru-RU" sz="2000" b="0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Gothic" pitchFamily="2" charset="0"/>
            </a:endParaRPr>
          </a:p>
        </p:txBody>
      </p:sp>
      <p:sp>
        <p:nvSpPr>
          <p:cNvPr id="92" name="Стрелка вправо с вырезом 91"/>
          <p:cNvSpPr/>
          <p:nvPr/>
        </p:nvSpPr>
        <p:spPr>
          <a:xfrm>
            <a:off x="4460507" y="1429254"/>
            <a:ext cx="242032" cy="290751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Стрелка вправо с вырезом 93"/>
          <p:cNvSpPr/>
          <p:nvPr/>
        </p:nvSpPr>
        <p:spPr>
          <a:xfrm>
            <a:off x="4450983" y="1836800"/>
            <a:ext cx="242032" cy="290751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Стрелка вправо с вырезом 94"/>
          <p:cNvSpPr/>
          <p:nvPr/>
        </p:nvSpPr>
        <p:spPr>
          <a:xfrm>
            <a:off x="4450982" y="2236910"/>
            <a:ext cx="242032" cy="290751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Стрелка вправо с вырезом 95"/>
          <p:cNvSpPr/>
          <p:nvPr/>
        </p:nvSpPr>
        <p:spPr>
          <a:xfrm>
            <a:off x="4450982" y="2944796"/>
            <a:ext cx="242032" cy="290751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Стрелка вправо с вырезом 96"/>
          <p:cNvSpPr/>
          <p:nvPr/>
        </p:nvSpPr>
        <p:spPr>
          <a:xfrm>
            <a:off x="4460507" y="3652683"/>
            <a:ext cx="242032" cy="290751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3682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50"/>
                            </p:stCondLst>
                            <p:childTnLst>
                              <p:par>
                                <p:cTn id="7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"/>
                            </p:stCondLst>
                            <p:childTnLst>
                              <p:par>
                                <p:cTn id="8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7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54" grpId="0" animBg="1"/>
      <p:bldP spid="55" grpId="0" animBg="1"/>
      <p:bldP spid="56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267744" y="3508133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ПРЕДМЕТЫ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3848" y="2721927"/>
            <a:ext cx="3672408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СРЕДСТВА ПРОИЗВОДСТВА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1923678"/>
            <a:ext cx="4392488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ПРОИЗВОДИТЕЛЬНЫЕ СИЛЫ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67544" y="339502"/>
            <a:ext cx="568863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Факторы производства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45" y="167253"/>
            <a:ext cx="2245720" cy="28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Скругленный прямоугольник 7"/>
          <p:cNvSpPr/>
          <p:nvPr/>
        </p:nvSpPr>
        <p:spPr>
          <a:xfrm>
            <a:off x="467544" y="1131590"/>
            <a:ext cx="2448272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ЛИЧНЫЕ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779912" y="1131590"/>
            <a:ext cx="2376264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ВЕЩЕСТВЕННЫЕ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Стрелка вправо с вырезом 9"/>
          <p:cNvSpPr/>
          <p:nvPr/>
        </p:nvSpPr>
        <p:spPr>
          <a:xfrm rot="5400000">
            <a:off x="1575434" y="683953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с вырезом 10"/>
          <p:cNvSpPr/>
          <p:nvPr/>
        </p:nvSpPr>
        <p:spPr>
          <a:xfrm rot="5400000">
            <a:off x="4868792" y="683953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67544" y="2715766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РАБОЧАЯ СИЛА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48064" y="350785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СРЕДСТВА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5896" y="422793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ОРУДИЯ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00192" y="422793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ИНФРАСТРУКТУРА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cxnSp>
        <p:nvCxnSpPr>
          <p:cNvPr id="7" name="Прямая со стрелкой 6"/>
          <p:cNvCxnSpPr>
            <a:stCxn id="8" idx="2"/>
            <a:endCxn id="12" idx="0"/>
          </p:cNvCxnSpPr>
          <p:nvPr/>
        </p:nvCxnSpPr>
        <p:spPr>
          <a:xfrm>
            <a:off x="1691680" y="1563638"/>
            <a:ext cx="1620180" cy="360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  <a:endCxn id="12" idx="0"/>
          </p:cNvCxnSpPr>
          <p:nvPr/>
        </p:nvCxnSpPr>
        <p:spPr>
          <a:xfrm flipH="1">
            <a:off x="3311860" y="1563638"/>
            <a:ext cx="1656184" cy="360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2" idx="2"/>
            <a:endCxn id="18" idx="0"/>
          </p:cNvCxnSpPr>
          <p:nvPr/>
        </p:nvCxnSpPr>
        <p:spPr>
          <a:xfrm flipH="1">
            <a:off x="1691680" y="2354565"/>
            <a:ext cx="1620180" cy="361201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2" idx="2"/>
            <a:endCxn id="25" idx="0"/>
          </p:cNvCxnSpPr>
          <p:nvPr/>
        </p:nvCxnSpPr>
        <p:spPr>
          <a:xfrm>
            <a:off x="3311860" y="2354565"/>
            <a:ext cx="1728192" cy="367362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25" idx="2"/>
            <a:endCxn id="35" idx="0"/>
          </p:cNvCxnSpPr>
          <p:nvPr/>
        </p:nvCxnSpPr>
        <p:spPr>
          <a:xfrm flipH="1">
            <a:off x="3491880" y="3152814"/>
            <a:ext cx="1548172" cy="355319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25" idx="2"/>
            <a:endCxn id="39" idx="0"/>
          </p:cNvCxnSpPr>
          <p:nvPr/>
        </p:nvCxnSpPr>
        <p:spPr>
          <a:xfrm>
            <a:off x="5040052" y="3152814"/>
            <a:ext cx="1332148" cy="355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9" idx="2"/>
            <a:endCxn id="43" idx="0"/>
          </p:cNvCxnSpPr>
          <p:nvPr/>
        </p:nvCxnSpPr>
        <p:spPr>
          <a:xfrm flipH="1">
            <a:off x="4860032" y="3938741"/>
            <a:ext cx="1512168" cy="289193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9" idx="2"/>
            <a:endCxn id="47" idx="0"/>
          </p:cNvCxnSpPr>
          <p:nvPr/>
        </p:nvCxnSpPr>
        <p:spPr>
          <a:xfrm>
            <a:off x="6372200" y="3938741"/>
            <a:ext cx="1152128" cy="289193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60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2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75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25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2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45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75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75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0"/>
                            </p:stCondLst>
                            <p:childTnLst>
                              <p:par>
                                <p:cTn id="7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5" grpId="0" animBg="1"/>
      <p:bldP spid="12" grpId="0" animBg="1"/>
      <p:bldP spid="8" grpId="0" animBg="1"/>
      <p:bldP spid="9" grpId="0" animBg="1"/>
      <p:bldP spid="10" grpId="0" animBg="1"/>
      <p:bldP spid="11" grpId="0" animBg="1"/>
      <p:bldP spid="18" grpId="0" animBg="1"/>
      <p:bldP spid="39" grpId="0" animBg="1"/>
      <p:bldP spid="43" grpId="0" animBg="1"/>
      <p:bldP spid="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251520" y="195486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Труд</a:t>
            </a:r>
            <a:endParaRPr lang="ru-RU" sz="20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483518"/>
            <a:ext cx="858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itchFamily="34" charset="0"/>
                <a:cs typeface="Arial" pitchFamily="34" charset="0"/>
              </a:rPr>
              <a:t>ф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изические и интеллектуальные усилия, которые люди затрачивают при </a:t>
            </a: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производстве товаров и услуг.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1059583"/>
            <a:ext cx="138190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Земля</a:t>
            </a:r>
            <a:endParaRPr lang="ru-RU" sz="20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8732" y="105958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–</a:t>
            </a:r>
            <a:endParaRPr lang="ru-RU" sz="20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1347614"/>
            <a:ext cx="855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  <a:latin typeface="Arial" pitchFamily="34" charset="0"/>
                <a:cs typeface="Arial" pitchFamily="34" charset="0"/>
              </a:rPr>
              <a:t>п</a:t>
            </a:r>
            <a:r>
              <a:rPr lang="ru-RU" dirty="0" smtClean="0">
                <a:effectLst/>
                <a:latin typeface="Arial" pitchFamily="34" charset="0"/>
                <a:cs typeface="Arial" pitchFamily="34" charset="0"/>
              </a:rPr>
              <a:t>риродные ресурсы, которые используются в процессе производства: земля, </a:t>
            </a:r>
          </a:p>
          <a:p>
            <a:r>
              <a:rPr lang="ru-RU" dirty="0" smtClean="0">
                <a:effectLst/>
                <a:latin typeface="Arial" pitchFamily="34" charset="0"/>
                <a:cs typeface="Arial" pitchFamily="34" charset="0"/>
              </a:rPr>
              <a:t>полезные ископаемые, леса, воды, воздух.</a:t>
            </a:r>
            <a:endParaRPr lang="ru-RU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2472" y="195486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–</a:t>
            </a:r>
            <a:endParaRPr lang="ru-RU" sz="20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692" y="1976033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Капитал</a:t>
            </a:r>
            <a:endParaRPr lang="ru-RU" sz="20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60424" y="1976032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–</a:t>
            </a:r>
            <a:endParaRPr lang="ru-RU" sz="20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2272066"/>
            <a:ext cx="884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itchFamily="34" charset="0"/>
                <a:cs typeface="Arial" pitchFamily="34" charset="0"/>
              </a:rPr>
              <a:t>с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редства, вложенные в производство товаров и услуг и способные приносить </a:t>
            </a: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прибыль, </a:t>
            </a:r>
            <a:r>
              <a:rPr lang="ru-RU" dirty="0" smtClean="0">
                <a:effectLst/>
                <a:latin typeface="Arial" pitchFamily="34" charset="0"/>
                <a:cs typeface="Arial" pitchFamily="34" charset="0"/>
              </a:rPr>
              <a:t>в первую очередь, средства производства.</a:t>
            </a:r>
            <a:endParaRPr lang="ru-RU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0008" y="2914710"/>
            <a:ext cx="4849128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Предпринимательские способности</a:t>
            </a:r>
            <a:endParaRPr lang="ru-RU" sz="20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2040" y="2937300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–</a:t>
            </a:r>
            <a:endParaRPr lang="ru-RU" sz="20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3228569"/>
            <a:ext cx="885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  <a:latin typeface="Arial" pitchFamily="34" charset="0"/>
                <a:cs typeface="Arial" pitchFamily="34" charset="0"/>
              </a:rPr>
              <a:t>с</a:t>
            </a:r>
            <a:r>
              <a:rPr lang="ru-RU" dirty="0" smtClean="0">
                <a:effectLst/>
                <a:latin typeface="Arial" pitchFamily="34" charset="0"/>
                <a:cs typeface="Arial" pitchFamily="34" charset="0"/>
              </a:rPr>
              <a:t>пособность свести воедино все факторы производства, добиться максимально </a:t>
            </a:r>
          </a:p>
          <a:p>
            <a:r>
              <a:rPr lang="ru-RU" dirty="0" smtClean="0">
                <a:effectLst/>
                <a:latin typeface="Arial" pitchFamily="34" charset="0"/>
                <a:cs typeface="Arial" pitchFamily="34" charset="0"/>
              </a:rPr>
              <a:t>возможной эффективности.</a:t>
            </a:r>
            <a:endParaRPr lang="ru-RU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0008" y="3867894"/>
            <a:ext cx="198773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Информация</a:t>
            </a:r>
            <a:endParaRPr lang="ru-RU" sz="20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79712" y="3867894"/>
            <a:ext cx="40255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effectLst/>
                <a:latin typeface="Adver Gothic" pitchFamily="34" charset="0"/>
              </a:rPr>
              <a:t>–</a:t>
            </a:r>
            <a:endParaRPr lang="ru-RU" sz="20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effectLst/>
              <a:latin typeface="Adver Gothic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4195996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/>
                <a:latin typeface="Arial" pitchFamily="34" charset="0"/>
                <a:cs typeface="Arial" pitchFamily="34" charset="0"/>
              </a:rPr>
              <a:t>н</a:t>
            </a:r>
            <a:r>
              <a:rPr lang="ru-RU" dirty="0" smtClean="0">
                <a:effectLst/>
                <a:latin typeface="Arial" pitchFamily="34" charset="0"/>
                <a:cs typeface="Arial" pitchFamily="34" charset="0"/>
              </a:rPr>
              <a:t>аучные знания, технологии, способы организации производства и сбыта </a:t>
            </a:r>
          </a:p>
          <a:p>
            <a:r>
              <a:rPr lang="ru-RU" dirty="0" smtClean="0">
                <a:effectLst/>
                <a:latin typeface="Arial" pitchFamily="34" charset="0"/>
                <a:cs typeface="Arial" pitchFamily="34" charset="0"/>
              </a:rPr>
              <a:t>продукции, способные увеличить доходность производства.</a:t>
            </a:r>
            <a:endParaRPr lang="ru-RU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4500" y="195486"/>
            <a:ext cx="316147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Adver Gothic" pitchFamily="34" charset="0"/>
              </a:rPr>
              <a:t>заработная плата</a:t>
            </a:r>
            <a:endParaRPr lang="ru-RU" sz="20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Adver Gothic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10760" y="1059583"/>
            <a:ext cx="316147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Adver Gothic" pitchFamily="34" charset="0"/>
              </a:rPr>
              <a:t>рента</a:t>
            </a:r>
            <a:endParaRPr lang="ru-RU" sz="20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Adver Gothic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91140" y="1976032"/>
            <a:ext cx="316147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Adver Gothic" pitchFamily="34" charset="0"/>
              </a:rPr>
              <a:t>процент</a:t>
            </a:r>
            <a:endParaRPr lang="ru-RU" sz="20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Adver Gothic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84068" y="2937300"/>
            <a:ext cx="316147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Adver Gothic" pitchFamily="34" charset="0"/>
              </a:rPr>
              <a:t>прибыль</a:t>
            </a:r>
            <a:endParaRPr lang="ru-RU" sz="20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Adver Gothic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82262" y="3867894"/>
            <a:ext cx="645196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000" b="1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Adver Gothic" pitchFamily="34" charset="0"/>
              </a:rPr>
              <a:t>заработная плата, прибыль, рента, процент</a:t>
            </a:r>
            <a:endParaRPr lang="ru-RU" sz="2000" b="1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Adver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8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9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8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9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/>
      <p:bldP spid="9" grpId="0" uiExpand="1" build="p"/>
      <p:bldP spid="10" grpId="0"/>
      <p:bldP spid="12" grpId="0"/>
      <p:bldP spid="13" grpId="0" uiExpand="1" build="p"/>
      <p:bldP spid="15" grpId="0"/>
      <p:bldP spid="16" grpId="0" build="p"/>
      <p:bldP spid="18" grpId="0"/>
      <p:bldP spid="19" grpId="0" build="p"/>
      <p:bldP spid="20" grpId="0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59" y="2262866"/>
            <a:ext cx="3957610" cy="253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r="32930"/>
          <a:stretch/>
        </p:blipFill>
        <p:spPr>
          <a:xfrm>
            <a:off x="2436293" y="1289523"/>
            <a:ext cx="3957611" cy="2564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1"/>
          <a:stretch/>
        </p:blipFill>
        <p:spPr>
          <a:xfrm>
            <a:off x="4860032" y="423294"/>
            <a:ext cx="3957611" cy="2534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467544" y="339502"/>
            <a:ext cx="568863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Предметы труда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7838" y="4456839"/>
            <a:ext cx="2952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Железная руда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14739" y="3558679"/>
            <a:ext cx="18016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Arial" pitchFamily="34" charset="0"/>
                <a:cs typeface="Arial" pitchFamily="34" charset="0"/>
              </a:rPr>
              <a:t>Сталь</a:t>
            </a:r>
            <a:endParaRPr lang="ru-RU" sz="2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4074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267744" y="3508133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ПРЕДМЕТЫ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3848" y="2721927"/>
            <a:ext cx="3672408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СРЕДСТВА ПРОИЗВОДСТВА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1923678"/>
            <a:ext cx="4392488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ПРОИЗВОДИТЕЛЬНЫЕ СИЛЫ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67544" y="339502"/>
            <a:ext cx="568863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Факторы производства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45" y="167253"/>
            <a:ext cx="2245720" cy="28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Скругленный прямоугольник 7"/>
          <p:cNvSpPr/>
          <p:nvPr/>
        </p:nvSpPr>
        <p:spPr>
          <a:xfrm>
            <a:off x="467544" y="1131590"/>
            <a:ext cx="2448272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ЛИЧНЫЕ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779912" y="1131590"/>
            <a:ext cx="2376264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ВЕЩЕСТВЕННЫЕ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Стрелка вправо с вырезом 9"/>
          <p:cNvSpPr/>
          <p:nvPr/>
        </p:nvSpPr>
        <p:spPr>
          <a:xfrm rot="5400000">
            <a:off x="1575434" y="683953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с вырезом 10"/>
          <p:cNvSpPr/>
          <p:nvPr/>
        </p:nvSpPr>
        <p:spPr>
          <a:xfrm rot="5400000">
            <a:off x="4868792" y="683953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>
            <a:stCxn id="9" idx="2"/>
            <a:endCxn id="12" idx="0"/>
          </p:cNvCxnSpPr>
          <p:nvPr/>
        </p:nvCxnSpPr>
        <p:spPr>
          <a:xfrm flipH="1">
            <a:off x="3311860" y="1563638"/>
            <a:ext cx="1656184" cy="360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7544" y="2715766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РАБОЧАЯ СИЛА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cxnSp>
        <p:nvCxnSpPr>
          <p:cNvPr id="19" name="Прямая со стрелкой 18"/>
          <p:cNvCxnSpPr>
            <a:stCxn id="12" idx="2"/>
            <a:endCxn id="18" idx="0"/>
          </p:cNvCxnSpPr>
          <p:nvPr/>
        </p:nvCxnSpPr>
        <p:spPr>
          <a:xfrm flipH="1">
            <a:off x="1691680" y="2354565"/>
            <a:ext cx="1620180" cy="361201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2" idx="2"/>
            <a:endCxn id="25" idx="0"/>
          </p:cNvCxnSpPr>
          <p:nvPr/>
        </p:nvCxnSpPr>
        <p:spPr>
          <a:xfrm>
            <a:off x="3311860" y="2354565"/>
            <a:ext cx="1728192" cy="367362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25" idx="2"/>
            <a:endCxn id="35" idx="0"/>
          </p:cNvCxnSpPr>
          <p:nvPr/>
        </p:nvCxnSpPr>
        <p:spPr>
          <a:xfrm flipH="1">
            <a:off x="3491880" y="3152814"/>
            <a:ext cx="1548172" cy="355319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48064" y="350785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СРЕДСТВА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cxnSp>
        <p:nvCxnSpPr>
          <p:cNvPr id="40" name="Прямая со стрелкой 39"/>
          <p:cNvCxnSpPr>
            <a:stCxn id="25" idx="2"/>
            <a:endCxn id="39" idx="0"/>
          </p:cNvCxnSpPr>
          <p:nvPr/>
        </p:nvCxnSpPr>
        <p:spPr>
          <a:xfrm>
            <a:off x="5040052" y="3152814"/>
            <a:ext cx="1332148" cy="355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35896" y="422793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ОРУДИЯ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cxnSp>
        <p:nvCxnSpPr>
          <p:cNvPr id="44" name="Прямая со стрелкой 43"/>
          <p:cNvCxnSpPr>
            <a:stCxn id="39" idx="2"/>
            <a:endCxn id="43" idx="0"/>
          </p:cNvCxnSpPr>
          <p:nvPr/>
        </p:nvCxnSpPr>
        <p:spPr>
          <a:xfrm flipH="1">
            <a:off x="4860032" y="3938741"/>
            <a:ext cx="1512168" cy="289193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8" idx="2"/>
            <a:endCxn id="12" idx="0"/>
          </p:cNvCxnSpPr>
          <p:nvPr/>
        </p:nvCxnSpPr>
        <p:spPr>
          <a:xfrm>
            <a:off x="1691680" y="1563638"/>
            <a:ext cx="1620180" cy="360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75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1" y="786259"/>
            <a:ext cx="3708804" cy="3708804"/>
          </a:xfrm>
          <a:prstGeom prst="rect">
            <a:avLst/>
          </a:prstGeom>
        </p:spPr>
      </p:pic>
      <p:sp>
        <p:nvSpPr>
          <p:cNvPr id="6" name="Стрелка вправо с вырезом 5"/>
          <p:cNvSpPr/>
          <p:nvPr/>
        </p:nvSpPr>
        <p:spPr>
          <a:xfrm>
            <a:off x="4283968" y="2355726"/>
            <a:ext cx="467660" cy="864096"/>
          </a:xfrm>
          <a:prstGeom prst="notchedRightArrow">
            <a:avLst>
              <a:gd name="adj1" fmla="val 50000"/>
              <a:gd name="adj2" fmla="val 56518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7975" y="786259"/>
            <a:ext cx="3837528" cy="3585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339502"/>
            <a:ext cx="568863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Орудия труда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131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267744" y="3508133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ПРЕДМЕТЫ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3848" y="2721927"/>
            <a:ext cx="3672408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СРЕДСТВА ПРОИЗВОДСТВА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1923678"/>
            <a:ext cx="4392488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ПРОИЗВОДИТЕЛЬНЫЕ СИЛЫ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67544" y="339502"/>
            <a:ext cx="568863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Факторы производства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45" y="167253"/>
            <a:ext cx="2245720" cy="28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Скругленный прямоугольник 7"/>
          <p:cNvSpPr/>
          <p:nvPr/>
        </p:nvSpPr>
        <p:spPr>
          <a:xfrm>
            <a:off x="467544" y="1131590"/>
            <a:ext cx="2448272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ЛИЧНЫЕ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779912" y="1131590"/>
            <a:ext cx="2376264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ВЕЩЕСТВЕННЫЕ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Стрелка вправо с вырезом 9"/>
          <p:cNvSpPr/>
          <p:nvPr/>
        </p:nvSpPr>
        <p:spPr>
          <a:xfrm rot="5400000">
            <a:off x="1575434" y="683953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с вырезом 10"/>
          <p:cNvSpPr/>
          <p:nvPr/>
        </p:nvSpPr>
        <p:spPr>
          <a:xfrm rot="5400000">
            <a:off x="4868792" y="683953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>
            <a:stCxn id="9" idx="2"/>
            <a:endCxn id="12" idx="0"/>
          </p:cNvCxnSpPr>
          <p:nvPr/>
        </p:nvCxnSpPr>
        <p:spPr>
          <a:xfrm flipH="1">
            <a:off x="3311860" y="1563638"/>
            <a:ext cx="1656184" cy="360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7544" y="2715766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РАБОЧАЯ СИЛА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cxnSp>
        <p:nvCxnSpPr>
          <p:cNvPr id="19" name="Прямая со стрелкой 18"/>
          <p:cNvCxnSpPr>
            <a:stCxn id="12" idx="2"/>
            <a:endCxn id="18" idx="0"/>
          </p:cNvCxnSpPr>
          <p:nvPr/>
        </p:nvCxnSpPr>
        <p:spPr>
          <a:xfrm flipH="1">
            <a:off x="1691680" y="2354565"/>
            <a:ext cx="1620180" cy="361201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2" idx="2"/>
            <a:endCxn id="25" idx="0"/>
          </p:cNvCxnSpPr>
          <p:nvPr/>
        </p:nvCxnSpPr>
        <p:spPr>
          <a:xfrm>
            <a:off x="3311860" y="2354565"/>
            <a:ext cx="1728192" cy="367362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25" idx="2"/>
            <a:endCxn id="35" idx="0"/>
          </p:cNvCxnSpPr>
          <p:nvPr/>
        </p:nvCxnSpPr>
        <p:spPr>
          <a:xfrm flipH="1">
            <a:off x="3491880" y="3152814"/>
            <a:ext cx="1548172" cy="355319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48064" y="350785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СРЕДСТВА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cxnSp>
        <p:nvCxnSpPr>
          <p:cNvPr id="40" name="Прямая со стрелкой 39"/>
          <p:cNvCxnSpPr>
            <a:stCxn id="25" idx="2"/>
            <a:endCxn id="39" idx="0"/>
          </p:cNvCxnSpPr>
          <p:nvPr/>
        </p:nvCxnSpPr>
        <p:spPr>
          <a:xfrm>
            <a:off x="5040052" y="3152814"/>
            <a:ext cx="1332148" cy="355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35896" y="422793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ОРУДИЯ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cxnSp>
        <p:nvCxnSpPr>
          <p:cNvPr id="44" name="Прямая со стрелкой 43"/>
          <p:cNvCxnSpPr>
            <a:stCxn id="39" idx="2"/>
            <a:endCxn id="43" idx="0"/>
          </p:cNvCxnSpPr>
          <p:nvPr/>
        </p:nvCxnSpPr>
        <p:spPr>
          <a:xfrm flipH="1">
            <a:off x="4860032" y="3938741"/>
            <a:ext cx="1512168" cy="289193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300192" y="422793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ИНФРАСТРУКТУРА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cxnSp>
        <p:nvCxnSpPr>
          <p:cNvPr id="48" name="Прямая со стрелкой 47"/>
          <p:cNvCxnSpPr>
            <a:stCxn id="39" idx="2"/>
            <a:endCxn id="47" idx="0"/>
          </p:cNvCxnSpPr>
          <p:nvPr/>
        </p:nvCxnSpPr>
        <p:spPr>
          <a:xfrm>
            <a:off x="6372200" y="3938741"/>
            <a:ext cx="1152128" cy="289193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>
            <a:stCxn id="8" idx="2"/>
            <a:endCxn id="12" idx="0"/>
          </p:cNvCxnSpPr>
          <p:nvPr/>
        </p:nvCxnSpPr>
        <p:spPr>
          <a:xfrm>
            <a:off x="1691680" y="1563638"/>
            <a:ext cx="1620180" cy="360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9055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18732"/>
            <a:ext cx="8136904" cy="38451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339502"/>
            <a:ext cx="712879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Производственная инфраструктура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7722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267744" y="3508133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ПРЕДМЕТЫ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03848" y="2721927"/>
            <a:ext cx="3672408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СРЕДСТВА ПРОИЗВОДСТВА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1923678"/>
            <a:ext cx="4392488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ПРОИЗВОДИТЕЛЬНЫЕ СИЛЫ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6691345" y="4796378"/>
            <a:ext cx="2455100" cy="347122"/>
            <a:chOff x="6691345" y="4796378"/>
            <a:chExt cx="2455100" cy="347122"/>
          </a:xfrm>
        </p:grpSpPr>
        <p:sp>
          <p:nvSpPr>
            <p:cNvPr id="3" name="Прямоугольник 7"/>
            <p:cNvSpPr/>
            <p:nvPr/>
          </p:nvSpPr>
          <p:spPr>
            <a:xfrm>
              <a:off x="6691345" y="4796378"/>
              <a:ext cx="2455100" cy="347122"/>
            </a:xfrm>
            <a:custGeom>
              <a:avLst/>
              <a:gdLst>
                <a:gd name="connsiteX0" fmla="*/ 0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0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345688 w 9144000"/>
                <a:gd name="connsiteY0" fmla="*/ 0 h 339502"/>
                <a:gd name="connsiteX1" fmla="*/ 9144000 w 9144000"/>
                <a:gd name="connsiteY1" fmla="*/ 0 h 339502"/>
                <a:gd name="connsiteX2" fmla="*/ 9144000 w 9144000"/>
                <a:gd name="connsiteY2" fmla="*/ 339502 h 339502"/>
                <a:gd name="connsiteX3" fmla="*/ 0 w 9144000"/>
                <a:gd name="connsiteY3" fmla="*/ 339502 h 339502"/>
                <a:gd name="connsiteX4" fmla="*/ 345688 w 9144000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078075 w 10876387"/>
                <a:gd name="connsiteY0" fmla="*/ 0 h 339502"/>
                <a:gd name="connsiteX1" fmla="*/ 10876387 w 10876387"/>
                <a:gd name="connsiteY1" fmla="*/ 0 h 339502"/>
                <a:gd name="connsiteX2" fmla="*/ 10876387 w 10876387"/>
                <a:gd name="connsiteY2" fmla="*/ 339502 h 339502"/>
                <a:gd name="connsiteX3" fmla="*/ 0 w 10876387"/>
                <a:gd name="connsiteY3" fmla="*/ 339502 h 339502"/>
                <a:gd name="connsiteX4" fmla="*/ 2078075 w 10876387"/>
                <a:gd name="connsiteY4" fmla="*/ 0 h 339502"/>
                <a:gd name="connsiteX0" fmla="*/ 2621569 w 10876387"/>
                <a:gd name="connsiteY0" fmla="*/ 0 h 347122"/>
                <a:gd name="connsiteX1" fmla="*/ 10876387 w 10876387"/>
                <a:gd name="connsiteY1" fmla="*/ 7620 h 347122"/>
                <a:gd name="connsiteX2" fmla="*/ 10876387 w 10876387"/>
                <a:gd name="connsiteY2" fmla="*/ 347122 h 347122"/>
                <a:gd name="connsiteX3" fmla="*/ 0 w 10876387"/>
                <a:gd name="connsiteY3" fmla="*/ 347122 h 347122"/>
                <a:gd name="connsiteX4" fmla="*/ 2621569 w 10876387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876387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  <a:gd name="connsiteX0" fmla="*/ 2621569 w 10944324"/>
                <a:gd name="connsiteY0" fmla="*/ 0 h 347122"/>
                <a:gd name="connsiteX1" fmla="*/ 10944324 w 10944324"/>
                <a:gd name="connsiteY1" fmla="*/ 0 h 347122"/>
                <a:gd name="connsiteX2" fmla="*/ 10910356 w 10944324"/>
                <a:gd name="connsiteY2" fmla="*/ 347122 h 347122"/>
                <a:gd name="connsiteX3" fmla="*/ 0 w 10944324"/>
                <a:gd name="connsiteY3" fmla="*/ 347122 h 347122"/>
                <a:gd name="connsiteX4" fmla="*/ 2621569 w 10944324"/>
                <a:gd name="connsiteY4" fmla="*/ 0 h 34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4324" h="347122">
                  <a:moveTo>
                    <a:pt x="2621569" y="0"/>
                  </a:moveTo>
                  <a:lnTo>
                    <a:pt x="10944324" y="0"/>
                  </a:lnTo>
                  <a:lnTo>
                    <a:pt x="10910356" y="347122"/>
                  </a:lnTo>
                  <a:lnTo>
                    <a:pt x="0" y="347122"/>
                  </a:lnTo>
                  <a:cubicBezTo>
                    <a:pt x="479275" y="107203"/>
                    <a:pt x="1637400" y="1654"/>
                    <a:pt x="2621569" y="0"/>
                  </a:cubicBezTo>
                  <a:close/>
                </a:path>
              </a:pathLst>
            </a:custGeom>
            <a:solidFill>
              <a:srgbClr val="E5F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Picture 4" descr="E:\РАБОЧИЕ ПРОЕКТЫ\FREE-LANCE\2013\октябрь\Логотип_варианты_цвета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110" y="4863870"/>
              <a:ext cx="1872260" cy="22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67544" y="339502"/>
            <a:ext cx="5688632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ru-RU" sz="2600" b="1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Adver Gothic" pitchFamily="34" charset="0"/>
              </a:rPr>
              <a:t>Факторы производства</a:t>
            </a:r>
            <a:endParaRPr lang="ru-RU" sz="2600" b="1" dirty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75000"/>
                </a:schemeClr>
              </a:solidFill>
              <a:latin typeface="Adver Gothic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45" y="167253"/>
            <a:ext cx="2245720" cy="28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Скругленный прямоугольник 7"/>
          <p:cNvSpPr/>
          <p:nvPr/>
        </p:nvSpPr>
        <p:spPr>
          <a:xfrm>
            <a:off x="467544" y="1131590"/>
            <a:ext cx="2448272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ЛИЧНЫЕ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779912" y="1131590"/>
            <a:ext cx="2376264" cy="432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ВЕЩЕСТВЕННЫЕ</a:t>
            </a:r>
            <a:endParaRPr lang="ru-RU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Стрелка вправо с вырезом 9"/>
          <p:cNvSpPr/>
          <p:nvPr/>
        </p:nvSpPr>
        <p:spPr>
          <a:xfrm rot="5400000">
            <a:off x="1575434" y="683953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с вырезом 10"/>
          <p:cNvSpPr/>
          <p:nvPr/>
        </p:nvSpPr>
        <p:spPr>
          <a:xfrm rot="5400000">
            <a:off x="4868792" y="683953"/>
            <a:ext cx="242032" cy="494348"/>
          </a:xfrm>
          <a:prstGeom prst="notchedRightArrow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67544" y="2715766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РАБОЧАЯ СИЛА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48064" y="350785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СРЕДСТВА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5896" y="422793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ОРУДИЯ ТРУДА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00192" y="4227934"/>
            <a:ext cx="2448272" cy="430887"/>
          </a:xfrm>
          <a:prstGeom prst="rect">
            <a:avLst/>
          </a:prstGeom>
          <a:gradFill flip="none" rotWithShape="1">
            <a:gsLst>
              <a:gs pos="0">
                <a:srgbClr val="FFEFD1"/>
              </a:gs>
              <a:gs pos="80000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000">
                <a:solidFill>
                  <a:schemeClr val="dk1"/>
                </a:solidFill>
                <a:latin typeface="Arial Narrow" pitchFamily="34" charset="0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endParaRPr lang="ru-RU" sz="200" b="1" dirty="0" smtClean="0">
              <a:latin typeface="Arial" pitchFamily="34" charset="0"/>
            </a:endParaRPr>
          </a:p>
          <a:p>
            <a:r>
              <a:rPr lang="ru-RU" sz="1800" b="1" dirty="0" smtClean="0">
                <a:latin typeface="Arial" pitchFamily="34" charset="0"/>
              </a:rPr>
              <a:t>ИНФРАСТРУКТУРА</a:t>
            </a:r>
          </a:p>
          <a:p>
            <a:endParaRPr lang="ru-RU" sz="200" b="1" dirty="0">
              <a:latin typeface="Arial" pitchFamily="34" charset="0"/>
            </a:endParaRPr>
          </a:p>
        </p:txBody>
      </p:sp>
      <p:cxnSp>
        <p:nvCxnSpPr>
          <p:cNvPr id="7" name="Прямая со стрелкой 6"/>
          <p:cNvCxnSpPr>
            <a:stCxn id="8" idx="2"/>
            <a:endCxn id="12" idx="0"/>
          </p:cNvCxnSpPr>
          <p:nvPr/>
        </p:nvCxnSpPr>
        <p:spPr>
          <a:xfrm>
            <a:off x="1691680" y="1563638"/>
            <a:ext cx="1620180" cy="360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2"/>
            <a:endCxn id="12" idx="0"/>
          </p:cNvCxnSpPr>
          <p:nvPr/>
        </p:nvCxnSpPr>
        <p:spPr>
          <a:xfrm flipH="1">
            <a:off x="3311860" y="1563638"/>
            <a:ext cx="1656184" cy="360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2" idx="2"/>
            <a:endCxn id="18" idx="0"/>
          </p:cNvCxnSpPr>
          <p:nvPr/>
        </p:nvCxnSpPr>
        <p:spPr>
          <a:xfrm flipH="1">
            <a:off x="1691680" y="2354565"/>
            <a:ext cx="1620180" cy="361201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2" idx="2"/>
            <a:endCxn id="25" idx="0"/>
          </p:cNvCxnSpPr>
          <p:nvPr/>
        </p:nvCxnSpPr>
        <p:spPr>
          <a:xfrm>
            <a:off x="3311860" y="2354565"/>
            <a:ext cx="1728192" cy="367362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stCxn id="25" idx="2"/>
            <a:endCxn id="35" idx="0"/>
          </p:cNvCxnSpPr>
          <p:nvPr/>
        </p:nvCxnSpPr>
        <p:spPr>
          <a:xfrm flipH="1">
            <a:off x="3491880" y="3152814"/>
            <a:ext cx="1548172" cy="355319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>
            <a:stCxn id="25" idx="2"/>
            <a:endCxn id="39" idx="0"/>
          </p:cNvCxnSpPr>
          <p:nvPr/>
        </p:nvCxnSpPr>
        <p:spPr>
          <a:xfrm>
            <a:off x="5040052" y="3152814"/>
            <a:ext cx="1332148" cy="355040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>
            <a:stCxn id="39" idx="2"/>
            <a:endCxn id="43" idx="0"/>
          </p:cNvCxnSpPr>
          <p:nvPr/>
        </p:nvCxnSpPr>
        <p:spPr>
          <a:xfrm flipH="1">
            <a:off x="4860032" y="3938741"/>
            <a:ext cx="1512168" cy="289193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9" idx="2"/>
            <a:endCxn id="47" idx="0"/>
          </p:cNvCxnSpPr>
          <p:nvPr/>
        </p:nvCxnSpPr>
        <p:spPr>
          <a:xfrm>
            <a:off x="6372200" y="3938741"/>
            <a:ext cx="1152128" cy="289193"/>
          </a:xfrm>
          <a:prstGeom prst="straightConnector1">
            <a:avLst/>
          </a:prstGeom>
          <a:ln w="31750" cap="rnd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144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652</Words>
  <Application>Microsoft Office PowerPoint</Application>
  <PresentationFormat>Экран (16:9)</PresentationFormat>
  <Paragraphs>249</Paragraphs>
  <Slides>32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Тема Office</vt:lpstr>
      <vt:lpstr>Экономика предприятия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62</cp:revision>
  <dcterms:created xsi:type="dcterms:W3CDTF">2015-05-20T10:56:41Z</dcterms:created>
  <dcterms:modified xsi:type="dcterms:W3CDTF">2015-06-28T14:28:57Z</dcterms:modified>
</cp:coreProperties>
</file>